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19"/>
  </p:notesMasterIdLst>
  <p:sldIdLst>
    <p:sldId id="256" r:id="rId3"/>
    <p:sldId id="257" r:id="rId4"/>
    <p:sldId id="258" r:id="rId5"/>
    <p:sldId id="270" r:id="rId6"/>
    <p:sldId id="280" r:id="rId7"/>
    <p:sldId id="268" r:id="rId8"/>
    <p:sldId id="278" r:id="rId9"/>
    <p:sldId id="279" r:id="rId10"/>
    <p:sldId id="269" r:id="rId11"/>
    <p:sldId id="273" r:id="rId12"/>
    <p:sldId id="271" r:id="rId13"/>
    <p:sldId id="274" r:id="rId14"/>
    <p:sldId id="261" r:id="rId15"/>
    <p:sldId id="275" r:id="rId16"/>
    <p:sldId id="266" r:id="rId17"/>
    <p:sldId id="265"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371" autoAdjust="0"/>
  </p:normalViewPr>
  <p:slideViewPr>
    <p:cSldViewPr>
      <p:cViewPr varScale="1">
        <p:scale>
          <a:sx n="66" d="100"/>
          <a:sy n="66" d="100"/>
        </p:scale>
        <p:origin x="1056" y="66"/>
      </p:cViewPr>
      <p:guideLst>
        <p:guide orient="horz" pos="2160"/>
        <p:guide pos="2880"/>
      </p:guideLst>
    </p:cSldViewPr>
  </p:slideViewPr>
  <p:outlineViewPr>
    <p:cViewPr>
      <p:scale>
        <a:sx n="33" d="100"/>
        <a:sy n="33" d="100"/>
      </p:scale>
      <p:origin x="0" y="38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hyperlink" Target="http://www.mwswim.org/" TargetMode="External"/><Relationship Id="rId2" Type="http://schemas.openxmlformats.org/officeDocument/2006/relationships/hyperlink" Target="http://www.usaswimming.org/" TargetMode="External"/><Relationship Id="rId1" Type="http://schemas.openxmlformats.org/officeDocument/2006/relationships/hyperlink" Target="https://www.usaswimming.org/news/2017/02/03/free-boardsource-membership"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www.mwswim.org/" TargetMode="External"/><Relationship Id="rId2" Type="http://schemas.openxmlformats.org/officeDocument/2006/relationships/hyperlink" Target="http://www.usaswimming.org/" TargetMode="External"/><Relationship Id="rId1" Type="http://schemas.openxmlformats.org/officeDocument/2006/relationships/hyperlink" Target="https://www.usaswimming.org/news/2017/02/03/free-boardsource-membership"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ACDA82-325A-4098-AE5F-0FF33230F675}"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825414EB-4A4C-4925-A26B-7F26F376591D}">
      <dgm:prSet phldrT="[Text]" custT="1"/>
      <dgm:spPr/>
      <dgm:t>
        <a:bodyPr/>
        <a:lstStyle/>
        <a:p>
          <a:pPr algn="l"/>
          <a:r>
            <a:rPr lang="en-US" sz="1600" dirty="0">
              <a:solidFill>
                <a:schemeClr val="bg1"/>
              </a:solidFill>
            </a:rPr>
            <a:t>MWS “Redbook” contains By-laws, Policies &amp; Procedures, Forms. Located on MWS website under MW Info and updated annually in January.  Please take time to look over this important document.</a:t>
          </a:r>
          <a:br>
            <a:rPr lang="en-US" sz="1600" dirty="0">
              <a:solidFill>
                <a:schemeClr val="bg1"/>
              </a:solidFill>
            </a:rPr>
          </a:br>
          <a:r>
            <a:rPr lang="en-US" sz="1600" dirty="0">
              <a:solidFill>
                <a:schemeClr val="bg1"/>
              </a:solidFill>
            </a:rPr>
            <a:t>MW Board of Directors Manual is also posted on the website.</a:t>
          </a:r>
        </a:p>
      </dgm:t>
    </dgm:pt>
    <dgm:pt modelId="{ADE7E4DB-8B17-456C-BECE-404DF9FC02B0}" type="parTrans" cxnId="{0F051C09-574C-4914-9042-F09F3C8C2107}">
      <dgm:prSet/>
      <dgm:spPr/>
      <dgm:t>
        <a:bodyPr/>
        <a:lstStyle/>
        <a:p>
          <a:endParaRPr lang="en-US"/>
        </a:p>
      </dgm:t>
    </dgm:pt>
    <dgm:pt modelId="{931D31CA-8749-4E8D-8A1F-E68030BBD84A}" type="sibTrans" cxnId="{0F051C09-574C-4914-9042-F09F3C8C2107}">
      <dgm:prSet/>
      <dgm:spPr/>
      <dgm:t>
        <a:bodyPr/>
        <a:lstStyle/>
        <a:p>
          <a:endParaRPr lang="en-US"/>
        </a:p>
      </dgm:t>
    </dgm:pt>
    <dgm:pt modelId="{ABD3179A-D915-4685-9E8F-E41A8B9B2546}">
      <dgm:prSet phldrT="[Text]" custT="1"/>
      <dgm:spPr/>
      <dgm:t>
        <a:bodyPr/>
        <a:lstStyle/>
        <a:p>
          <a:r>
            <a:rPr lang="en-US" sz="1600" dirty="0">
              <a:solidFill>
                <a:schemeClr val="bg1"/>
              </a:solidFill>
            </a:rPr>
            <a:t>Board Source i</a:t>
          </a:r>
          <a:r>
            <a:rPr lang="en-US" sz="1600" b="0" i="0" dirty="0">
              <a:solidFill>
                <a:schemeClr val="bg1"/>
              </a:solidFill>
            </a:rPr>
            <a:t>s widely recognized as the leading organization promoting exceptional nonprofit governance and board service. Membership is provided by USA-S. Follow the link to subscribe:   </a:t>
          </a:r>
          <a:r>
            <a:rPr lang="en-US" sz="1600" dirty="0">
              <a:hlinkClick xmlns:r="http://schemas.openxmlformats.org/officeDocument/2006/relationships" r:id="rId1"/>
            </a:rPr>
            <a:t>USA Swimming News</a:t>
          </a:r>
          <a:endParaRPr lang="en-US" sz="1600" b="0" i="0" dirty="0">
            <a:solidFill>
              <a:schemeClr val="bg1"/>
            </a:solidFill>
          </a:endParaRPr>
        </a:p>
      </dgm:t>
    </dgm:pt>
    <dgm:pt modelId="{B9A34EDD-A874-4BD5-887B-70B75CDA0578}" type="parTrans" cxnId="{1CF5F1B6-700D-4E3B-B84E-8E9FA4596418}">
      <dgm:prSet/>
      <dgm:spPr/>
      <dgm:t>
        <a:bodyPr/>
        <a:lstStyle/>
        <a:p>
          <a:endParaRPr lang="en-US"/>
        </a:p>
      </dgm:t>
    </dgm:pt>
    <dgm:pt modelId="{90078C25-C201-4598-AC8D-1735F5C663E0}" type="sibTrans" cxnId="{1CF5F1B6-700D-4E3B-B84E-8E9FA4596418}">
      <dgm:prSet/>
      <dgm:spPr/>
      <dgm:t>
        <a:bodyPr/>
        <a:lstStyle/>
        <a:p>
          <a:endParaRPr lang="en-US"/>
        </a:p>
      </dgm:t>
    </dgm:pt>
    <dgm:pt modelId="{F6D9C6BE-1449-4E30-83BC-41E4A37ACF69}">
      <dgm:prSet phldrT="[Text]" custT="1"/>
      <dgm:spPr/>
      <dgm:t>
        <a:bodyPr/>
        <a:lstStyle/>
        <a:p>
          <a:r>
            <a:rPr lang="en-US" sz="1600" dirty="0" err="1">
              <a:solidFill>
                <a:schemeClr val="bg1"/>
              </a:solidFill>
              <a:hlinkClick xmlns:r="http://schemas.openxmlformats.org/officeDocument/2006/relationships" r:id="rId2"/>
            </a:rPr>
            <a:t>www.usaswimming.org</a:t>
          </a:r>
          <a:r>
            <a:rPr lang="en-US" sz="1600" dirty="0">
              <a:solidFill>
                <a:schemeClr val="bg1"/>
              </a:solidFill>
            </a:rPr>
            <a:t>   </a:t>
          </a:r>
          <a:br>
            <a:rPr lang="en-US" sz="1600" dirty="0">
              <a:solidFill>
                <a:schemeClr val="bg1"/>
              </a:solidFill>
            </a:rPr>
          </a:br>
          <a:r>
            <a:rPr lang="en-US" sz="1600" dirty="0" err="1">
              <a:solidFill>
                <a:schemeClr val="bg1"/>
              </a:solidFill>
              <a:hlinkClick xmlns:r="http://schemas.openxmlformats.org/officeDocument/2006/relationships" r:id="rId3"/>
            </a:rPr>
            <a:t>www.mwswim.org</a:t>
          </a:r>
          <a:r>
            <a:rPr lang="en-US" sz="1600" dirty="0">
              <a:solidFill>
                <a:schemeClr val="bg1"/>
              </a:solidFill>
            </a:rPr>
            <a:t> </a:t>
          </a:r>
          <a:br>
            <a:rPr lang="en-US" sz="1600" dirty="0">
              <a:solidFill>
                <a:schemeClr val="bg1"/>
              </a:solidFill>
            </a:rPr>
          </a:br>
          <a:r>
            <a:rPr lang="en-US" sz="1600" dirty="0">
              <a:solidFill>
                <a:schemeClr val="bg1"/>
              </a:solidFill>
            </a:rPr>
            <a:t>Fellow board members—explore new ideas!!</a:t>
          </a:r>
        </a:p>
      </dgm:t>
    </dgm:pt>
    <dgm:pt modelId="{57A85FA3-19D1-47AB-A691-D6DCBB3BB310}" type="parTrans" cxnId="{C549B7B8-E905-44FB-A8DA-2E2AE834468D}">
      <dgm:prSet/>
      <dgm:spPr/>
      <dgm:t>
        <a:bodyPr/>
        <a:lstStyle/>
        <a:p>
          <a:endParaRPr lang="en-US"/>
        </a:p>
      </dgm:t>
    </dgm:pt>
    <dgm:pt modelId="{C9208223-EEDE-4A7D-B274-623DE53AEF66}" type="sibTrans" cxnId="{C549B7B8-E905-44FB-A8DA-2E2AE834468D}">
      <dgm:prSet/>
      <dgm:spPr/>
      <dgm:t>
        <a:bodyPr/>
        <a:lstStyle/>
        <a:p>
          <a:endParaRPr lang="en-US"/>
        </a:p>
      </dgm:t>
    </dgm:pt>
    <dgm:pt modelId="{91D5D983-629B-4A41-AB63-B3FC6E56A554}" type="pres">
      <dgm:prSet presAssocID="{2BACDA82-325A-4098-AE5F-0FF33230F675}" presName="linear" presStyleCnt="0">
        <dgm:presLayoutVars>
          <dgm:dir/>
          <dgm:animLvl val="lvl"/>
          <dgm:resizeHandles val="exact"/>
        </dgm:presLayoutVars>
      </dgm:prSet>
      <dgm:spPr/>
    </dgm:pt>
    <dgm:pt modelId="{8E5775AC-AF6A-45AA-9432-62E468E45CAC}" type="pres">
      <dgm:prSet presAssocID="{825414EB-4A4C-4925-A26B-7F26F376591D}" presName="parentLin" presStyleCnt="0"/>
      <dgm:spPr/>
    </dgm:pt>
    <dgm:pt modelId="{D5EF7CDA-079B-4E9E-B4FA-A8F91AD820E2}" type="pres">
      <dgm:prSet presAssocID="{825414EB-4A4C-4925-A26B-7F26F376591D}" presName="parentLeftMargin" presStyleLbl="node1" presStyleIdx="0" presStyleCnt="3"/>
      <dgm:spPr/>
    </dgm:pt>
    <dgm:pt modelId="{7B8C4905-E8C9-4514-AFBB-74A7A3D2F910}" type="pres">
      <dgm:prSet presAssocID="{825414EB-4A4C-4925-A26B-7F26F376591D}" presName="parentText" presStyleLbl="node1" presStyleIdx="0" presStyleCnt="3" custScaleX="92063" custScaleY="286274" custLinFactX="9524" custLinFactNeighborX="100000" custLinFactNeighborY="-1878">
        <dgm:presLayoutVars>
          <dgm:chMax val="0"/>
          <dgm:bulletEnabled val="1"/>
        </dgm:presLayoutVars>
      </dgm:prSet>
      <dgm:spPr/>
    </dgm:pt>
    <dgm:pt modelId="{B8E6CD6B-B4C3-448E-86EA-35D5A7B6BFB2}" type="pres">
      <dgm:prSet presAssocID="{825414EB-4A4C-4925-A26B-7F26F376591D}" presName="negativeSpace" presStyleCnt="0"/>
      <dgm:spPr/>
    </dgm:pt>
    <dgm:pt modelId="{7ECF5589-A9C0-430B-A02D-D5D06DB872A0}" type="pres">
      <dgm:prSet presAssocID="{825414EB-4A4C-4925-A26B-7F26F376591D}" presName="childText" presStyleLbl="conFgAcc1" presStyleIdx="0" presStyleCnt="3" custLinFactY="-72372" custLinFactNeighborY="-100000">
        <dgm:presLayoutVars>
          <dgm:bulletEnabled val="1"/>
        </dgm:presLayoutVars>
      </dgm:prSet>
      <dgm:spPr/>
    </dgm:pt>
    <dgm:pt modelId="{16383283-EA36-4B42-ADE9-8213608264E8}" type="pres">
      <dgm:prSet presAssocID="{931D31CA-8749-4E8D-8A1F-E68030BBD84A}" presName="spaceBetweenRectangles" presStyleCnt="0"/>
      <dgm:spPr/>
    </dgm:pt>
    <dgm:pt modelId="{29BED247-7EDC-46D5-8851-B3278673F6D7}" type="pres">
      <dgm:prSet presAssocID="{ABD3179A-D915-4685-9E8F-E41A8B9B2546}" presName="parentLin" presStyleCnt="0"/>
      <dgm:spPr/>
    </dgm:pt>
    <dgm:pt modelId="{7F898558-1518-4283-AA47-A99A5793FBD6}" type="pres">
      <dgm:prSet presAssocID="{ABD3179A-D915-4685-9E8F-E41A8B9B2546}" presName="parentLeftMargin" presStyleLbl="node1" presStyleIdx="0" presStyleCnt="3"/>
      <dgm:spPr/>
    </dgm:pt>
    <dgm:pt modelId="{99ACDDEB-5B9A-499F-9B87-7402AE402990}" type="pres">
      <dgm:prSet presAssocID="{ABD3179A-D915-4685-9E8F-E41A8B9B2546}" presName="parentText" presStyleLbl="node1" presStyleIdx="1" presStyleCnt="3" custScaleX="92064" custScaleY="273997" custLinFactX="9524" custLinFactNeighborX="100000" custLinFactNeighborY="-14698">
        <dgm:presLayoutVars>
          <dgm:chMax val="0"/>
          <dgm:bulletEnabled val="1"/>
        </dgm:presLayoutVars>
      </dgm:prSet>
      <dgm:spPr/>
    </dgm:pt>
    <dgm:pt modelId="{D361D00B-D255-464C-8351-F15D7323BC19}" type="pres">
      <dgm:prSet presAssocID="{ABD3179A-D915-4685-9E8F-E41A8B9B2546}" presName="negativeSpace" presStyleCnt="0"/>
      <dgm:spPr/>
    </dgm:pt>
    <dgm:pt modelId="{3311FFBF-3E21-4E01-919D-F18C4EAA8EA5}" type="pres">
      <dgm:prSet presAssocID="{ABD3179A-D915-4685-9E8F-E41A8B9B2546}" presName="childText" presStyleLbl="conFgAcc1" presStyleIdx="1" presStyleCnt="3" custLinFactY="-132388" custLinFactNeighborY="-200000">
        <dgm:presLayoutVars>
          <dgm:bulletEnabled val="1"/>
        </dgm:presLayoutVars>
      </dgm:prSet>
      <dgm:spPr/>
    </dgm:pt>
    <dgm:pt modelId="{CF753FAF-3A0E-4AB3-B53C-378911998559}" type="pres">
      <dgm:prSet presAssocID="{90078C25-C201-4598-AC8D-1735F5C663E0}" presName="spaceBetweenRectangles" presStyleCnt="0"/>
      <dgm:spPr/>
    </dgm:pt>
    <dgm:pt modelId="{8FE855D0-906A-4D88-BA9B-643E9AB2E661}" type="pres">
      <dgm:prSet presAssocID="{F6D9C6BE-1449-4E30-83BC-41E4A37ACF69}" presName="parentLin" presStyleCnt="0"/>
      <dgm:spPr/>
    </dgm:pt>
    <dgm:pt modelId="{DDF29A21-8CD6-420F-9115-3BE280B496D9}" type="pres">
      <dgm:prSet presAssocID="{F6D9C6BE-1449-4E30-83BC-41E4A37ACF69}" presName="parentLeftMargin" presStyleLbl="node1" presStyleIdx="1" presStyleCnt="3"/>
      <dgm:spPr/>
    </dgm:pt>
    <dgm:pt modelId="{52D36ECA-56DA-4EE5-AEBC-ECFC96A300A2}" type="pres">
      <dgm:prSet presAssocID="{F6D9C6BE-1449-4E30-83BC-41E4A37ACF69}" presName="parentText" presStyleLbl="node1" presStyleIdx="2" presStyleCnt="3" custScaleX="90477" custScaleY="175531" custLinFactX="9524" custLinFactNeighborX="100000" custLinFactNeighborY="1442">
        <dgm:presLayoutVars>
          <dgm:chMax val="0"/>
          <dgm:bulletEnabled val="1"/>
        </dgm:presLayoutVars>
      </dgm:prSet>
      <dgm:spPr/>
    </dgm:pt>
    <dgm:pt modelId="{85ADC280-4A01-4F40-82DA-D54BA66A1935}" type="pres">
      <dgm:prSet presAssocID="{F6D9C6BE-1449-4E30-83BC-41E4A37ACF69}" presName="negativeSpace" presStyleCnt="0"/>
      <dgm:spPr/>
    </dgm:pt>
    <dgm:pt modelId="{162FC365-D191-4D81-8F30-F4CC76408117}" type="pres">
      <dgm:prSet presAssocID="{F6D9C6BE-1449-4E30-83BC-41E4A37ACF69}" presName="childText" presStyleLbl="conFgAcc1" presStyleIdx="2" presStyleCnt="3" custLinFactY="-35027" custLinFactNeighborY="-100000">
        <dgm:presLayoutVars>
          <dgm:bulletEnabled val="1"/>
        </dgm:presLayoutVars>
      </dgm:prSet>
      <dgm:spPr/>
    </dgm:pt>
  </dgm:ptLst>
  <dgm:cxnLst>
    <dgm:cxn modelId="{0F051C09-574C-4914-9042-F09F3C8C2107}" srcId="{2BACDA82-325A-4098-AE5F-0FF33230F675}" destId="{825414EB-4A4C-4925-A26B-7F26F376591D}" srcOrd="0" destOrd="0" parTransId="{ADE7E4DB-8B17-456C-BECE-404DF9FC02B0}" sibTransId="{931D31CA-8749-4E8D-8A1F-E68030BBD84A}"/>
    <dgm:cxn modelId="{D51CC010-930D-4B01-AE13-C530EC7011EC}" type="presOf" srcId="{F6D9C6BE-1449-4E30-83BC-41E4A37ACF69}" destId="{DDF29A21-8CD6-420F-9115-3BE280B496D9}" srcOrd="0" destOrd="0" presId="urn:microsoft.com/office/officeart/2005/8/layout/list1"/>
    <dgm:cxn modelId="{AB981916-BDF0-4426-A010-D2C9CEC56AD3}" type="presOf" srcId="{825414EB-4A4C-4925-A26B-7F26F376591D}" destId="{7B8C4905-E8C9-4514-AFBB-74A7A3D2F910}" srcOrd="1" destOrd="0" presId="urn:microsoft.com/office/officeart/2005/8/layout/list1"/>
    <dgm:cxn modelId="{992BFD1F-106D-447E-8F6C-8F12B16464CA}" type="presOf" srcId="{825414EB-4A4C-4925-A26B-7F26F376591D}" destId="{D5EF7CDA-079B-4E9E-B4FA-A8F91AD820E2}" srcOrd="0" destOrd="0" presId="urn:microsoft.com/office/officeart/2005/8/layout/list1"/>
    <dgm:cxn modelId="{C071355E-471E-4124-B282-50A1FF3EC543}" type="presOf" srcId="{ABD3179A-D915-4685-9E8F-E41A8B9B2546}" destId="{7F898558-1518-4283-AA47-A99A5793FBD6}" srcOrd="0" destOrd="0" presId="urn:microsoft.com/office/officeart/2005/8/layout/list1"/>
    <dgm:cxn modelId="{1CF5F1B6-700D-4E3B-B84E-8E9FA4596418}" srcId="{2BACDA82-325A-4098-AE5F-0FF33230F675}" destId="{ABD3179A-D915-4685-9E8F-E41A8B9B2546}" srcOrd="1" destOrd="0" parTransId="{B9A34EDD-A874-4BD5-887B-70B75CDA0578}" sibTransId="{90078C25-C201-4598-AC8D-1735F5C663E0}"/>
    <dgm:cxn modelId="{C549B7B8-E905-44FB-A8DA-2E2AE834468D}" srcId="{2BACDA82-325A-4098-AE5F-0FF33230F675}" destId="{F6D9C6BE-1449-4E30-83BC-41E4A37ACF69}" srcOrd="2" destOrd="0" parTransId="{57A85FA3-19D1-47AB-A691-D6DCBB3BB310}" sibTransId="{C9208223-EEDE-4A7D-B274-623DE53AEF66}"/>
    <dgm:cxn modelId="{2FF09BCC-B9AA-43A6-804F-7D750625AEEB}" type="presOf" srcId="{2BACDA82-325A-4098-AE5F-0FF33230F675}" destId="{91D5D983-629B-4A41-AB63-B3FC6E56A554}" srcOrd="0" destOrd="0" presId="urn:microsoft.com/office/officeart/2005/8/layout/list1"/>
    <dgm:cxn modelId="{59E60ECD-367B-419E-924B-33812CE3B5E9}" type="presOf" srcId="{ABD3179A-D915-4685-9E8F-E41A8B9B2546}" destId="{99ACDDEB-5B9A-499F-9B87-7402AE402990}" srcOrd="1" destOrd="0" presId="urn:microsoft.com/office/officeart/2005/8/layout/list1"/>
    <dgm:cxn modelId="{D05353D9-4BC5-44D0-B078-EA075079FFDC}" type="presOf" srcId="{F6D9C6BE-1449-4E30-83BC-41E4A37ACF69}" destId="{52D36ECA-56DA-4EE5-AEBC-ECFC96A300A2}" srcOrd="1" destOrd="0" presId="urn:microsoft.com/office/officeart/2005/8/layout/list1"/>
    <dgm:cxn modelId="{63617ED3-B3B7-4CF1-8882-2718831D89BA}" type="presParOf" srcId="{91D5D983-629B-4A41-AB63-B3FC6E56A554}" destId="{8E5775AC-AF6A-45AA-9432-62E468E45CAC}" srcOrd="0" destOrd="0" presId="urn:microsoft.com/office/officeart/2005/8/layout/list1"/>
    <dgm:cxn modelId="{1BF1B593-AF95-4240-96A2-CAA4A4F7C30A}" type="presParOf" srcId="{8E5775AC-AF6A-45AA-9432-62E468E45CAC}" destId="{D5EF7CDA-079B-4E9E-B4FA-A8F91AD820E2}" srcOrd="0" destOrd="0" presId="urn:microsoft.com/office/officeart/2005/8/layout/list1"/>
    <dgm:cxn modelId="{043EDB82-C5DE-4BE2-9A2A-4EE98B662AB7}" type="presParOf" srcId="{8E5775AC-AF6A-45AA-9432-62E468E45CAC}" destId="{7B8C4905-E8C9-4514-AFBB-74A7A3D2F910}" srcOrd="1" destOrd="0" presId="urn:microsoft.com/office/officeart/2005/8/layout/list1"/>
    <dgm:cxn modelId="{4FA38221-4662-4190-B586-31BDD2B3F9B5}" type="presParOf" srcId="{91D5D983-629B-4A41-AB63-B3FC6E56A554}" destId="{B8E6CD6B-B4C3-448E-86EA-35D5A7B6BFB2}" srcOrd="1" destOrd="0" presId="urn:microsoft.com/office/officeart/2005/8/layout/list1"/>
    <dgm:cxn modelId="{82583BA7-9D6B-4204-BD7A-2F93BD544E22}" type="presParOf" srcId="{91D5D983-629B-4A41-AB63-B3FC6E56A554}" destId="{7ECF5589-A9C0-430B-A02D-D5D06DB872A0}" srcOrd="2" destOrd="0" presId="urn:microsoft.com/office/officeart/2005/8/layout/list1"/>
    <dgm:cxn modelId="{BF346FF2-81F5-4030-918D-A68EB5B84670}" type="presParOf" srcId="{91D5D983-629B-4A41-AB63-B3FC6E56A554}" destId="{16383283-EA36-4B42-ADE9-8213608264E8}" srcOrd="3" destOrd="0" presId="urn:microsoft.com/office/officeart/2005/8/layout/list1"/>
    <dgm:cxn modelId="{BBDDD7A0-9C5D-48C6-83E5-83AD8D406FC3}" type="presParOf" srcId="{91D5D983-629B-4A41-AB63-B3FC6E56A554}" destId="{29BED247-7EDC-46D5-8851-B3278673F6D7}" srcOrd="4" destOrd="0" presId="urn:microsoft.com/office/officeart/2005/8/layout/list1"/>
    <dgm:cxn modelId="{79BF198C-C3EF-4B90-9C4B-2B7FD1A78515}" type="presParOf" srcId="{29BED247-7EDC-46D5-8851-B3278673F6D7}" destId="{7F898558-1518-4283-AA47-A99A5793FBD6}" srcOrd="0" destOrd="0" presId="urn:microsoft.com/office/officeart/2005/8/layout/list1"/>
    <dgm:cxn modelId="{4C5FF406-25E8-439A-A53A-0414EE48625A}" type="presParOf" srcId="{29BED247-7EDC-46D5-8851-B3278673F6D7}" destId="{99ACDDEB-5B9A-499F-9B87-7402AE402990}" srcOrd="1" destOrd="0" presId="urn:microsoft.com/office/officeart/2005/8/layout/list1"/>
    <dgm:cxn modelId="{52FEEC57-794F-41A3-A1BE-9C03B65B09FB}" type="presParOf" srcId="{91D5D983-629B-4A41-AB63-B3FC6E56A554}" destId="{D361D00B-D255-464C-8351-F15D7323BC19}" srcOrd="5" destOrd="0" presId="urn:microsoft.com/office/officeart/2005/8/layout/list1"/>
    <dgm:cxn modelId="{BFF6F803-0B1B-42F8-BD24-1F1A82DAB0BC}" type="presParOf" srcId="{91D5D983-629B-4A41-AB63-B3FC6E56A554}" destId="{3311FFBF-3E21-4E01-919D-F18C4EAA8EA5}" srcOrd="6" destOrd="0" presId="urn:microsoft.com/office/officeart/2005/8/layout/list1"/>
    <dgm:cxn modelId="{ED480BF7-FFE6-4757-86C8-8FA4EAA88311}" type="presParOf" srcId="{91D5D983-629B-4A41-AB63-B3FC6E56A554}" destId="{CF753FAF-3A0E-4AB3-B53C-378911998559}" srcOrd="7" destOrd="0" presId="urn:microsoft.com/office/officeart/2005/8/layout/list1"/>
    <dgm:cxn modelId="{098B340F-F1DC-4A93-87FA-843BDCE0586E}" type="presParOf" srcId="{91D5D983-629B-4A41-AB63-B3FC6E56A554}" destId="{8FE855D0-906A-4D88-BA9B-643E9AB2E661}" srcOrd="8" destOrd="0" presId="urn:microsoft.com/office/officeart/2005/8/layout/list1"/>
    <dgm:cxn modelId="{99C055B3-2959-4A07-8A6D-2D6DB81BC162}" type="presParOf" srcId="{8FE855D0-906A-4D88-BA9B-643E9AB2E661}" destId="{DDF29A21-8CD6-420F-9115-3BE280B496D9}" srcOrd="0" destOrd="0" presId="urn:microsoft.com/office/officeart/2005/8/layout/list1"/>
    <dgm:cxn modelId="{ED1DC6AB-F36B-4AD5-8DAE-92C3CEF6082F}" type="presParOf" srcId="{8FE855D0-906A-4D88-BA9B-643E9AB2E661}" destId="{52D36ECA-56DA-4EE5-AEBC-ECFC96A300A2}" srcOrd="1" destOrd="0" presId="urn:microsoft.com/office/officeart/2005/8/layout/list1"/>
    <dgm:cxn modelId="{538FB8E7-E4D2-405F-8F23-9F4B0B498B56}" type="presParOf" srcId="{91D5D983-629B-4A41-AB63-B3FC6E56A554}" destId="{85ADC280-4A01-4F40-82DA-D54BA66A1935}" srcOrd="9" destOrd="0" presId="urn:microsoft.com/office/officeart/2005/8/layout/list1"/>
    <dgm:cxn modelId="{0558DD36-8B42-4506-9E32-652D0094B8D5}" type="presParOf" srcId="{91D5D983-629B-4A41-AB63-B3FC6E56A554}" destId="{162FC365-D191-4D81-8F30-F4CC7640811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F5589-A9C0-430B-A02D-D5D06DB872A0}">
      <dsp:nvSpPr>
        <dsp:cNvPr id="0" name=""/>
        <dsp:cNvSpPr/>
      </dsp:nvSpPr>
      <dsp:spPr>
        <a:xfrm>
          <a:off x="0" y="857853"/>
          <a:ext cx="8229600" cy="403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B8C4905-E8C9-4514-AFBB-74A7A3D2F910}">
      <dsp:nvSpPr>
        <dsp:cNvPr id="0" name=""/>
        <dsp:cNvSpPr/>
      </dsp:nvSpPr>
      <dsp:spPr>
        <a:xfrm>
          <a:off x="1370271" y="111218"/>
          <a:ext cx="5298312" cy="1352129"/>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MWS “Redbook” contains By-laws, Policies &amp; Procedures, Forms. Located on MWS website under MW Info and updated annually in January.  Please take time to look over this important document.</a:t>
          </a:r>
          <a:br>
            <a:rPr lang="en-US" sz="1600" kern="1200" dirty="0">
              <a:solidFill>
                <a:schemeClr val="bg1"/>
              </a:solidFill>
            </a:rPr>
          </a:br>
          <a:r>
            <a:rPr lang="en-US" sz="1600" kern="1200" dirty="0">
              <a:solidFill>
                <a:schemeClr val="bg1"/>
              </a:solidFill>
            </a:rPr>
            <a:t>MW Board of Directors Manual is also posted on the website.</a:t>
          </a:r>
        </a:p>
      </dsp:txBody>
      <dsp:txXfrm>
        <a:off x="1436276" y="177223"/>
        <a:ext cx="5166302" cy="1220119"/>
      </dsp:txXfrm>
    </dsp:sp>
    <dsp:sp modelId="{3311FFBF-3E21-4E01-919D-F18C4EAA8EA5}">
      <dsp:nvSpPr>
        <dsp:cNvPr id="0" name=""/>
        <dsp:cNvSpPr/>
      </dsp:nvSpPr>
      <dsp:spPr>
        <a:xfrm>
          <a:off x="0" y="2077052"/>
          <a:ext cx="8229600" cy="403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9ACDDEB-5B9A-499F-9B87-7402AE402990}">
      <dsp:nvSpPr>
        <dsp:cNvPr id="0" name=""/>
        <dsp:cNvSpPr/>
      </dsp:nvSpPr>
      <dsp:spPr>
        <a:xfrm>
          <a:off x="1370271" y="1656236"/>
          <a:ext cx="5298370" cy="1294142"/>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Board Source i</a:t>
          </a:r>
          <a:r>
            <a:rPr lang="en-US" sz="1600" b="0" i="0" kern="1200" dirty="0">
              <a:solidFill>
                <a:schemeClr val="bg1"/>
              </a:solidFill>
            </a:rPr>
            <a:t>s widely recognized as the leading organization promoting exceptional nonprofit governance and board service. Membership is provided by USA-S. Follow the link to subscribe:   </a:t>
          </a:r>
          <a:r>
            <a:rPr lang="en-US" sz="1600" kern="1200" dirty="0">
              <a:hlinkClick xmlns:r="http://schemas.openxmlformats.org/officeDocument/2006/relationships" r:id="rId1"/>
            </a:rPr>
            <a:t>USA Swimming News</a:t>
          </a:r>
          <a:endParaRPr lang="en-US" sz="1600" b="0" i="0" kern="1200" dirty="0">
            <a:solidFill>
              <a:schemeClr val="bg1"/>
            </a:solidFill>
          </a:endParaRPr>
        </a:p>
      </dsp:txBody>
      <dsp:txXfrm>
        <a:off x="1433446" y="1719411"/>
        <a:ext cx="5172020" cy="1167792"/>
      </dsp:txXfrm>
    </dsp:sp>
    <dsp:sp modelId="{162FC365-D191-4D81-8F30-F4CC76408117}">
      <dsp:nvSpPr>
        <dsp:cNvPr id="0" name=""/>
        <dsp:cNvSpPr/>
      </dsp:nvSpPr>
      <dsp:spPr>
        <a:xfrm>
          <a:off x="0" y="3488759"/>
          <a:ext cx="8229600" cy="403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2D36ECA-56DA-4EE5-AEBC-ECFC96A300A2}">
      <dsp:nvSpPr>
        <dsp:cNvPr id="0" name=""/>
        <dsp:cNvSpPr/>
      </dsp:nvSpPr>
      <dsp:spPr>
        <a:xfrm>
          <a:off x="1371610" y="3280051"/>
          <a:ext cx="5212126" cy="829068"/>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err="1">
              <a:solidFill>
                <a:schemeClr val="bg1"/>
              </a:solidFill>
              <a:hlinkClick xmlns:r="http://schemas.openxmlformats.org/officeDocument/2006/relationships" r:id="rId2"/>
            </a:rPr>
            <a:t>www.usaswimming.org</a:t>
          </a:r>
          <a:r>
            <a:rPr lang="en-US" sz="1600" kern="1200" dirty="0">
              <a:solidFill>
                <a:schemeClr val="bg1"/>
              </a:solidFill>
            </a:rPr>
            <a:t>   </a:t>
          </a:r>
          <a:br>
            <a:rPr lang="en-US" sz="1600" kern="1200" dirty="0">
              <a:solidFill>
                <a:schemeClr val="bg1"/>
              </a:solidFill>
            </a:rPr>
          </a:br>
          <a:r>
            <a:rPr lang="en-US" sz="1600" kern="1200" dirty="0" err="1">
              <a:solidFill>
                <a:schemeClr val="bg1"/>
              </a:solidFill>
              <a:hlinkClick xmlns:r="http://schemas.openxmlformats.org/officeDocument/2006/relationships" r:id="rId3"/>
            </a:rPr>
            <a:t>www.mwswim.org</a:t>
          </a:r>
          <a:r>
            <a:rPr lang="en-US" sz="1600" kern="1200" dirty="0">
              <a:solidFill>
                <a:schemeClr val="bg1"/>
              </a:solidFill>
            </a:rPr>
            <a:t> </a:t>
          </a:r>
          <a:br>
            <a:rPr lang="en-US" sz="1600" kern="1200" dirty="0">
              <a:solidFill>
                <a:schemeClr val="bg1"/>
              </a:solidFill>
            </a:rPr>
          </a:br>
          <a:r>
            <a:rPr lang="en-US" sz="1600" kern="1200" dirty="0">
              <a:solidFill>
                <a:schemeClr val="bg1"/>
              </a:solidFill>
            </a:rPr>
            <a:t>Fellow board members—explore new ideas!!</a:t>
          </a:r>
        </a:p>
      </dsp:txBody>
      <dsp:txXfrm>
        <a:off x="1412082" y="3320523"/>
        <a:ext cx="5131182" cy="74812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2733067-9060-41C8-BAA5-158EDBCE75B9}" type="datetimeFigureOut">
              <a:rPr lang="en-US"/>
              <a:pPr>
                <a:defRPr/>
              </a:pPr>
              <a:t>11/16/2021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82DAEB8-A985-483A-8749-6B5349B900D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E8A94B-EA99-493E-AF5D-1F8D9970FFCE}" type="slidenum">
              <a:rPr lang="en-US" smtClean="0"/>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D7F687-1E78-4128-8599-6286A9E1318D}" type="slidenum">
              <a:rPr lang="en-US" smtClean="0"/>
              <a:pPr fontAlgn="base">
                <a:spcBef>
                  <a:spcPct val="0"/>
                </a:spcBef>
                <a:spcAft>
                  <a:spcPct val="0"/>
                </a:spcAft>
                <a:defRPr/>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A014D2-1C58-4455-9E46-51DF40BF8CAD}" type="slidenum">
              <a:rPr lang="en-US" smtClean="0"/>
              <a:pPr fontAlgn="base">
                <a:spcBef>
                  <a:spcPct val="0"/>
                </a:spcBef>
                <a:spcAft>
                  <a:spcPct val="0"/>
                </a:spcAft>
                <a:defRPr/>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D93D33-5220-4960-9F74-676A14FA428B}" type="slidenum">
              <a:rPr lang="en-US" smtClean="0"/>
              <a:pPr fontAlgn="base">
                <a:spcBef>
                  <a:spcPct val="0"/>
                </a:spcBef>
                <a:spcAft>
                  <a:spcPct val="0"/>
                </a:spcAft>
                <a:defRPr/>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31E2CB-5109-45CA-AE0F-7A7433D19DCC}" type="slidenum">
              <a:rPr lang="en-US" smtClean="0"/>
              <a:pPr fontAlgn="base">
                <a:spcBef>
                  <a:spcPct val="0"/>
                </a:spcBef>
                <a:spcAft>
                  <a:spcPct val="0"/>
                </a:spcAft>
                <a:defRPr/>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39D8F0-8B28-4C8F-BBB7-484471BBD16D}" type="slidenum">
              <a:rPr lang="en-US" smtClean="0"/>
              <a:pPr fontAlgn="base">
                <a:spcBef>
                  <a:spcPct val="0"/>
                </a:spcBef>
                <a:spcAft>
                  <a:spcPct val="0"/>
                </a:spcAft>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AF3494-6A73-44CE-85C6-528B1D48ED9D}" type="slidenum">
              <a:rPr lang="en-US" smtClean="0"/>
              <a:pPr fontAlgn="base">
                <a:spcBef>
                  <a:spcPct val="0"/>
                </a:spcBef>
                <a:spcAft>
                  <a:spcPct val="0"/>
                </a:spcAft>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506CF7-098D-437A-BEC3-FBD80DBB6A40}" type="slidenum">
              <a:rPr lang="en-US" smtClean="0"/>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9B4279-9482-414C-99E1-2AD502A7F18A}" type="slidenum">
              <a:rPr lang="en-US" smtClean="0"/>
              <a:pPr fontAlgn="base">
                <a:spcBef>
                  <a:spcPct val="0"/>
                </a:spcBef>
                <a:spcAft>
                  <a:spcPct val="0"/>
                </a:spcAft>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439A0A-16A2-44C6-93EE-BAF8D00F3AB1}" type="slidenum">
              <a:rPr lang="en-US" smtClean="0"/>
              <a:pPr fontAlgn="base">
                <a:spcBef>
                  <a:spcPct val="0"/>
                </a:spcBef>
                <a:spcAft>
                  <a:spcPct val="0"/>
                </a:spcAft>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529DFF-BB7C-4236-B3DD-69024FA7A9E2}" type="slidenum">
              <a:rPr lang="en-US" smtClean="0"/>
              <a:pPr fontAlgn="base">
                <a:spcBef>
                  <a:spcPct val="0"/>
                </a:spcBef>
                <a:spcAft>
                  <a:spcPct val="0"/>
                </a:spcAft>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A2F3A4-758A-47A6-9A24-2207D8ADA002}" type="slidenum">
              <a:rPr lang="en-US" smtClean="0"/>
              <a:pPr fontAlgn="base">
                <a:spcBef>
                  <a:spcPct val="0"/>
                </a:spcBef>
                <a:spcAft>
                  <a:spcPct val="0"/>
                </a:spcAft>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51707D-316E-40BD-A69C-11F846FEC5EE}" type="slidenum">
              <a:rPr lang="en-US" smtClean="0"/>
              <a:pPr fontAlgn="base">
                <a:spcBef>
                  <a:spcPct val="0"/>
                </a:spcBef>
                <a:spcAft>
                  <a:spcPct val="0"/>
                </a:spcAft>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8640037D-459B-42BB-A644-477EA026C7D4}" type="datetimeFigureOut">
              <a:rPr lang="en-US"/>
              <a:pPr>
                <a:defRPr/>
              </a:pPr>
              <a:t>11/16/2021</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06A73C6-A8D7-4FD4-AEED-21F3597937D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B9D9FBFE-CA95-4E26-950E-17608D7BF15B}" type="datetimeFigureOut">
              <a:rPr lang="en-US"/>
              <a:pPr>
                <a:defRPr/>
              </a:pPr>
              <a:t>11/16/2021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2C6B162-9652-4133-91BD-762F9635B83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F3978D24-6F0B-4FCF-A59D-1C7702D0DDC7}" type="datetimeFigureOut">
              <a:rPr lang="en-US"/>
              <a:pPr>
                <a:defRPr/>
              </a:pPr>
              <a:t>11/16/2021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8B004B-E38A-4022-BE5D-6855CAC92D3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0A643C12-75E7-4379-9229-AC743A09C904}" type="datetimeFigureOut">
              <a:rPr lang="en-US"/>
              <a:pPr>
                <a:defRPr/>
              </a:pPr>
              <a:t>11/16/2021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64A0199-672B-4764-953F-93BB09013F4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3B61FE4-7092-4C23-96CB-1F1B5BE9AF48}" type="datetimeFigureOut">
              <a:rPr lang="en-US"/>
              <a:pPr>
                <a:defRPr/>
              </a:pPr>
              <a:t>11/16/2021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B93732-BBA6-444B-BCDF-E0F2C418F6E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5D248ECC-D5C1-4615-838B-735ECD4D3A5D}" type="datetimeFigureOut">
              <a:rPr lang="en-US"/>
              <a:pPr>
                <a:defRPr/>
              </a:pPr>
              <a:t>11/16/2021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8E874DE-49D4-4AC4-B2A7-0F7221121E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0174A866-6FCF-4A03-BE15-BE6F6F32D5F6}" type="datetimeFigureOut">
              <a:rPr lang="en-US"/>
              <a:pPr>
                <a:defRPr/>
              </a:pPr>
              <a:t>11/16/2021</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17DF30D-2B6B-4B65-97D2-B3DF831145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6FE20702-7B84-4BEF-8701-72AA7C35EFEC}" type="datetimeFigureOut">
              <a:rPr lang="en-US"/>
              <a:pPr>
                <a:defRPr/>
              </a:pPr>
              <a:t>11/16/2021</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92E9B372-5294-402B-906C-A43A3967261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2F8A1C3-394B-4CEC-8635-E7F46DE681A0}" type="datetimeFigureOut">
              <a:rPr lang="en-US"/>
              <a:pPr>
                <a:defRPr/>
              </a:pPr>
              <a:t>11/16/2021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B0763824-C6A5-4641-9F09-4788BCC480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88B19069-74F1-4FAA-AE30-FED5A54A2287}" type="datetimeFigureOut">
              <a:rPr lang="en-US"/>
              <a:pPr>
                <a:defRPr/>
              </a:pPr>
              <a:t>11/16/2021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9C9C492-BA63-411B-981A-0CF70C51CC3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A777C22-FCFE-422A-BD7D-EC65CD6B86D6}" type="datetimeFigureOut">
              <a:rPr lang="en-US"/>
              <a:pPr>
                <a:defRPr/>
              </a:pPr>
              <a:t>11/16/2021</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142AF3E3-4666-4834-B821-7DDD9BFBFA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1B1B13F2-9899-4882-9A78-F1D307390C1F}" type="datetimeFigureOut">
              <a:rPr lang="en-US"/>
              <a:pPr>
                <a:defRPr/>
              </a:pPr>
              <a:t>11/16/2021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FA295E24-FC71-4A54-BB83-4E3F8DD7F6A7}"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51" r:id="rId1"/>
    <p:sldLayoutId id="2147483743" r:id="rId2"/>
    <p:sldLayoutId id="2147483752" r:id="rId3"/>
    <p:sldLayoutId id="2147483744" r:id="rId4"/>
    <p:sldLayoutId id="2147483745" r:id="rId5"/>
    <p:sldLayoutId id="2147483746" r:id="rId6"/>
    <p:sldLayoutId id="2147483747" r:id="rId7"/>
    <p:sldLayoutId id="2147483748" r:id="rId8"/>
    <p:sldLayoutId id="2147483753" r:id="rId9"/>
    <p:sldLayoutId id="2147483749" r:id="rId10"/>
    <p:sldLayoutId id="214748375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en-US" dirty="0"/>
              <a:t>Welcome to the Board!</a:t>
            </a:r>
          </a:p>
        </p:txBody>
      </p:sp>
      <p:sp>
        <p:nvSpPr>
          <p:cNvPr id="5123" name="Subtitle 2"/>
          <p:cNvSpPr>
            <a:spLocks noGrp="1"/>
          </p:cNvSpPr>
          <p:nvPr>
            <p:ph type="subTitle" idx="1"/>
          </p:nvPr>
        </p:nvSpPr>
        <p:spPr>
          <a:xfrm>
            <a:off x="533400" y="3228975"/>
            <a:ext cx="7854950" cy="1752600"/>
          </a:xfrm>
        </p:spPr>
        <p:txBody>
          <a:bodyPr/>
          <a:lstStyle/>
          <a:p>
            <a:pPr marR="0" algn="ctr" eaLnBrk="1" hangingPunct="1"/>
            <a:r>
              <a:rPr lang="en-US" dirty="0"/>
              <a:t>MWS Board of Directors Orientation</a:t>
            </a:r>
          </a:p>
          <a:p>
            <a:pPr marR="0" algn="ctr" eaLnBrk="1" hangingPunct="1"/>
            <a:r>
              <a:rPr lang="en-US"/>
              <a:t>November </a:t>
            </a:r>
            <a:r>
              <a:rPr lang="en-US" dirty="0"/>
              <a:t>2021</a:t>
            </a:r>
          </a:p>
        </p:txBody>
      </p:sp>
      <p:pic>
        <p:nvPicPr>
          <p:cNvPr id="5124" name="Picture 6" descr="1316826813849Shield.jpg"/>
          <p:cNvPicPr>
            <a:picLocks noChangeAspect="1"/>
          </p:cNvPicPr>
          <p:nvPr/>
        </p:nvPicPr>
        <p:blipFill>
          <a:blip r:embed="rId3" cstate="print"/>
          <a:srcRect/>
          <a:stretch>
            <a:fillRect/>
          </a:stretch>
        </p:blipFill>
        <p:spPr bwMode="auto">
          <a:xfrm>
            <a:off x="7772400" y="228600"/>
            <a:ext cx="1171575" cy="952500"/>
          </a:xfrm>
          <a:prstGeom prst="rect">
            <a:avLst/>
          </a:prstGeom>
          <a:noFill/>
          <a:ln w="9525">
            <a:noFill/>
            <a:miter lim="800000"/>
            <a:headEnd/>
            <a:tailEnd/>
          </a:ln>
        </p:spPr>
      </p:pic>
      <p:pic>
        <p:nvPicPr>
          <p:cNvPr id="6" name="Picture 5" descr="mwlogo_17.jpg"/>
          <p:cNvPicPr>
            <a:picLocks noChangeAspect="1"/>
          </p:cNvPicPr>
          <p:nvPr/>
        </p:nvPicPr>
        <p:blipFill>
          <a:blip r:embed="rId4" cstate="print"/>
          <a:stretch>
            <a:fillRect/>
          </a:stretch>
        </p:blipFill>
        <p:spPr>
          <a:xfrm>
            <a:off x="152400" y="4724400"/>
            <a:ext cx="2286000" cy="15331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z="4200"/>
              <a:t>Divisions, Committees &amp; Coordinators</a:t>
            </a:r>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US" b="1" dirty="0">
                <a:latin typeface="Times New Roman" pitchFamily="18" charset="0"/>
                <a:cs typeface="Times New Roman" pitchFamily="18" charset="0"/>
              </a:rPr>
              <a:t>STANDING COMMITTEES </a:t>
            </a:r>
            <a:r>
              <a:rPr lang="en-US" sz="1100" b="1" dirty="0">
                <a:latin typeface="Times New Roman" pitchFamily="18" charset="0"/>
                <a:cs typeface="Times New Roman" pitchFamily="18" charset="0"/>
              </a:rPr>
              <a:t>(duties in By-laws Article 5.5 </a:t>
            </a:r>
          </a:p>
          <a:p>
            <a:pPr marL="640080" lvl="1" indent="-246888" eaLnBrk="1" fontAlgn="auto" hangingPunct="1">
              <a:spcAft>
                <a:spcPts val="0"/>
              </a:spcAft>
              <a:buFont typeface="Wingdings 2"/>
              <a:buChar char=""/>
              <a:defRPr/>
            </a:pPr>
            <a:r>
              <a:rPr lang="en-US" sz="1400" u="sng" dirty="0">
                <a:latin typeface="Times New Roman" pitchFamily="18" charset="0"/>
                <a:cs typeface="Times New Roman" pitchFamily="18" charset="0"/>
              </a:rPr>
              <a:t>Athletes Committee</a:t>
            </a:r>
            <a:r>
              <a:rPr lang="en-US" sz="1400" dirty="0">
                <a:latin typeface="Times New Roman" pitchFamily="18" charset="0"/>
                <a:cs typeface="Times New Roman" pitchFamily="18" charset="0"/>
              </a:rPr>
              <a:t>: Members are All Athlete Representatives, the athlete at-large board members and the athlete at-large House of Delegates members. The Senior Athlete Representative  is the chair. </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1400" u="sng" dirty="0">
                <a:latin typeface="Times New Roman" pitchFamily="18" charset="0"/>
                <a:cs typeface="Times New Roman" pitchFamily="18" charset="0"/>
              </a:rPr>
              <a:t>Audit Committee</a:t>
            </a:r>
            <a:r>
              <a:rPr lang="en-US" sz="1400" dirty="0">
                <a:latin typeface="Times New Roman" pitchFamily="18" charset="0"/>
                <a:cs typeface="Times New Roman" pitchFamily="18" charset="0"/>
              </a:rPr>
              <a:t>: Members are the Finance Vice-Chair who is the chair, the Administrative Vice-Chair and the Coach Representative.</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1400" u="sng" dirty="0">
                <a:latin typeface="Times New Roman" pitchFamily="18" charset="0"/>
                <a:cs typeface="Times New Roman" pitchFamily="18" charset="0"/>
              </a:rPr>
              <a:t>Budget Committee</a:t>
            </a:r>
            <a:r>
              <a:rPr lang="en-US" sz="1400" dirty="0">
                <a:latin typeface="Times New Roman" pitchFamily="18" charset="0"/>
                <a:cs typeface="Times New Roman" pitchFamily="18" charset="0"/>
              </a:rPr>
              <a:t>: Members are the General Chair, Finance Vice-Chair who is the chair, the Treasurer, the Admin. Vice-Chair, Senior Athlete Representative, the Coach Representative, the Age-Group Vice-Chair and the Senior Vice-Chair.</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1400" u="sng" dirty="0">
                <a:latin typeface="Times New Roman" pitchFamily="18" charset="0"/>
                <a:cs typeface="Times New Roman" pitchFamily="18" charset="0"/>
              </a:rPr>
              <a:t>Coaches Committee</a:t>
            </a:r>
            <a:r>
              <a:rPr lang="en-US" sz="1400" dirty="0">
                <a:latin typeface="Times New Roman" pitchFamily="18" charset="0"/>
                <a:cs typeface="Times New Roman" pitchFamily="18" charset="0"/>
              </a:rPr>
              <a:t>: Members are the Coach Representative and such additional Coach Members as may be determined by the Coach Representative.  The Coach Representative is the chair.</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1400" u="sng" dirty="0">
                <a:latin typeface="Times New Roman" pitchFamily="18" charset="0"/>
                <a:cs typeface="Times New Roman" pitchFamily="18" charset="0"/>
              </a:rPr>
              <a:t>Finance Committee</a:t>
            </a:r>
            <a:r>
              <a:rPr lang="en-US" sz="1400" dirty="0">
                <a:latin typeface="Times New Roman" pitchFamily="18" charset="0"/>
                <a:cs typeface="Times New Roman" pitchFamily="18" charset="0"/>
              </a:rPr>
              <a:t>: Members are the Finance Vice-Chair who is the chair, General Chair, Administrative Vice-Chair and Treasurer.</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1400" u="sng" dirty="0">
                <a:latin typeface="Times New Roman" pitchFamily="18" charset="0"/>
                <a:cs typeface="Times New Roman" pitchFamily="18" charset="0"/>
              </a:rPr>
              <a:t>Officials Committee</a:t>
            </a:r>
            <a:r>
              <a:rPr lang="en-US" sz="1400" dirty="0">
                <a:latin typeface="Times New Roman" pitchFamily="18" charset="0"/>
                <a:cs typeface="Times New Roman" pitchFamily="18" charset="0"/>
              </a:rPr>
              <a:t>: Members are Officials Chair who is the chair and elected representatives for 4 areas and 2 at-large.</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z="4200"/>
              <a:t>Divisions, Committees &amp; Coordinators</a:t>
            </a:r>
          </a:p>
        </p:txBody>
      </p:sp>
      <p:sp>
        <p:nvSpPr>
          <p:cNvPr id="3" name="Content Placeholder 2"/>
          <p:cNvSpPr>
            <a:spLocks noGrp="1"/>
          </p:cNvSpPr>
          <p:nvPr>
            <p:ph idx="1"/>
          </p:nvPr>
        </p:nvSpPr>
        <p:spPr>
          <a:xfrm>
            <a:off x="457200" y="1935163"/>
            <a:ext cx="8229600" cy="4618037"/>
          </a:xfrm>
        </p:spPr>
        <p:txBody>
          <a:bodyPr>
            <a:normAutofit fontScale="62500" lnSpcReduction="20000"/>
          </a:bodyPr>
          <a:lstStyle/>
          <a:p>
            <a:pPr marL="274320" indent="-274320" eaLnBrk="1" fontAlgn="auto" hangingPunct="1">
              <a:spcAft>
                <a:spcPts val="0"/>
              </a:spcAft>
              <a:buClr>
                <a:schemeClr val="accent3"/>
              </a:buClr>
              <a:buFont typeface="Wingdings 2"/>
              <a:buChar char=""/>
              <a:defRPr/>
            </a:pPr>
            <a:r>
              <a:rPr lang="en-US" sz="3700" b="1" dirty="0">
                <a:latin typeface="Times New Roman" pitchFamily="18" charset="0"/>
                <a:cs typeface="Times New Roman" pitchFamily="18" charset="0"/>
              </a:rPr>
              <a:t>STANDING COMMITTEES </a:t>
            </a:r>
            <a:endParaRPr lang="en-US" sz="1700" b="1"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endParaRPr lang="en-US" sz="2000" b="1"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2000" u="sng" dirty="0">
                <a:latin typeface="Times New Roman" pitchFamily="18" charset="0"/>
                <a:cs typeface="Times New Roman" pitchFamily="18" charset="0"/>
              </a:rPr>
              <a:t>Personnel Committee: </a:t>
            </a:r>
            <a:r>
              <a:rPr lang="en-US" sz="2000" dirty="0">
                <a:latin typeface="Times New Roman" pitchFamily="18" charset="0"/>
                <a:cs typeface="Times New Roman" pitchFamily="18" charset="0"/>
              </a:rPr>
              <a:t>Members are the General Chair who is the chair, the Administrative Vice-Chair and the Finance Chair.</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2000" u="sng" dirty="0">
                <a:latin typeface="Times New Roman" pitchFamily="18" charset="0"/>
                <a:cs typeface="Times New Roman" pitchFamily="18" charset="0"/>
              </a:rPr>
              <a:t>Safe Sport Committee</a:t>
            </a:r>
            <a:r>
              <a:rPr lang="en-US" sz="2000" dirty="0">
                <a:latin typeface="Times New Roman" pitchFamily="18" charset="0"/>
                <a:cs typeface="Times New Roman" pitchFamily="18" charset="0"/>
              </a:rPr>
              <a:t>: Members are the Safe Sport Committee Chair who is the chair and at least 4 additional members at least one shall be a Coach member, at least 2 shall be at-large non-athlete members and at least one shall be an athlete member.</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2000" u="sng" dirty="0">
                <a:latin typeface="Times New Roman" pitchFamily="18" charset="0"/>
                <a:cs typeface="Times New Roman" pitchFamily="18" charset="0"/>
              </a:rPr>
              <a:t>Program Development Committee</a:t>
            </a:r>
            <a:r>
              <a:rPr lang="en-US" sz="2000" dirty="0">
                <a:latin typeface="Times New Roman" pitchFamily="18" charset="0"/>
                <a:cs typeface="Times New Roman" pitchFamily="18" charset="0"/>
              </a:rPr>
              <a:t>:  Members are the Age-Group Vice Chair who is the chair, General Chair, Senior Vice-Chair, Technical Planning Chair, Coach Representative and the Senior Athlete Representative.</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2000" u="sng" dirty="0">
                <a:latin typeface="Times New Roman" pitchFamily="18" charset="0"/>
                <a:cs typeface="Times New Roman" pitchFamily="18" charset="0"/>
              </a:rPr>
              <a:t>Operational Risk Committee</a:t>
            </a:r>
            <a:r>
              <a:rPr lang="en-US" sz="2000" dirty="0">
                <a:latin typeface="Times New Roman" pitchFamily="18" charset="0"/>
                <a:cs typeface="Times New Roman" pitchFamily="18" charset="0"/>
              </a:rPr>
              <a:t>: Members are the Operational Risk Chair who is the chair, and five additional members; one MWS certified official, one Coach Member, one Athlete Member and two club safety chairs.</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2000" u="sng" dirty="0">
                <a:latin typeface="Times New Roman" pitchFamily="18" charset="0"/>
                <a:cs typeface="Times New Roman" pitchFamily="18" charset="0"/>
              </a:rPr>
              <a:t>Technical Planning Committee</a:t>
            </a:r>
            <a:r>
              <a:rPr lang="en-US" sz="2000" dirty="0">
                <a:latin typeface="Times New Roman" pitchFamily="18" charset="0"/>
                <a:cs typeface="Times New Roman" pitchFamily="18" charset="0"/>
              </a:rPr>
              <a:t>: Members are Technical Planning Chair who is the chair, an athlete member and at least six additional members of who at least fifty-percent shall be Coach Members.  The athlete member and the additional members are appointed by the General Chair with the advice and consent of the Board of Directors.  </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r>
              <a:rPr lang="en-US" sz="2000" u="sng" dirty="0">
                <a:latin typeface="Times New Roman" pitchFamily="18" charset="0"/>
                <a:cs typeface="Times New Roman" pitchFamily="18" charset="0"/>
              </a:rPr>
              <a:t>Meet Scheduling/Sanction Committee</a:t>
            </a:r>
            <a:r>
              <a:rPr lang="en-US" sz="2000" dirty="0">
                <a:latin typeface="Times New Roman" pitchFamily="18" charset="0"/>
                <a:cs typeface="Times New Roman" pitchFamily="18" charset="0"/>
              </a:rPr>
              <a:t>: Members are the General Chair, Senior Vice-Chair, Age Group Vice-Chair, additional technical advisor(s) as appointed by the General Chair and the Executive Secretary ex-officio.   </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z="4200"/>
              <a:t>Divisions, Committees &amp; Coordinators</a:t>
            </a: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en-US" sz="2400" b="1" dirty="0">
                <a:latin typeface="Times New Roman" pitchFamily="18" charset="0"/>
                <a:cs typeface="Times New Roman" pitchFamily="18" charset="0"/>
              </a:rPr>
              <a:t>ELECTED COMMITTEES</a:t>
            </a:r>
          </a:p>
          <a:p>
            <a:pPr marL="640080" lvl="1" indent="-246888" eaLnBrk="1" fontAlgn="auto" hangingPunct="1">
              <a:spcBef>
                <a:spcPts val="0"/>
              </a:spcBef>
              <a:spcAft>
                <a:spcPts val="0"/>
              </a:spcAft>
              <a:buFont typeface="Wingdings 2"/>
              <a:buChar char=""/>
              <a:defRPr/>
            </a:pPr>
            <a:r>
              <a:rPr lang="en-US" sz="1700" u="sng" dirty="0">
                <a:latin typeface="Times New Roman" pitchFamily="18" charset="0"/>
                <a:cs typeface="Times New Roman" pitchFamily="18" charset="0"/>
              </a:rPr>
              <a:t>Administrative Board of Review: </a:t>
            </a:r>
            <a:r>
              <a:rPr lang="en-US" sz="1700" dirty="0">
                <a:latin typeface="Times New Roman" pitchFamily="18" charset="0"/>
                <a:cs typeface="Times New Roman" pitchFamily="18" charset="0"/>
              </a:rPr>
              <a:t>The House of Delegates annually elects members and alternate members of the Administrative Board of Review.  Two regular members and two alternate members are elected in even numbered years and 3 regular members and 1 alternate are elected in odd numbered years.  The Administrative Board of Review shall have sufficient number of athlete representatives to constitute at least 20% of its membership.</a:t>
            </a:r>
          </a:p>
          <a:p>
            <a:pPr marL="273367" indent="-246888" eaLnBrk="1" fontAlgn="auto" hangingPunct="1">
              <a:spcBef>
                <a:spcPts val="0"/>
              </a:spcBef>
              <a:spcAft>
                <a:spcPts val="0"/>
              </a:spcAft>
              <a:buFont typeface="Wingdings 2"/>
              <a:buChar char=""/>
              <a:defRPr/>
            </a:pPr>
            <a:r>
              <a:rPr lang="en-US" sz="2400" b="1" dirty="0">
                <a:latin typeface="Times New Roman" pitchFamily="18" charset="0"/>
                <a:cs typeface="Times New Roman" pitchFamily="18" charset="0"/>
              </a:rPr>
              <a:t>APPOINTED COMMITTEES</a:t>
            </a:r>
          </a:p>
          <a:p>
            <a:pPr marL="640080" lvl="1" indent="-246888" eaLnBrk="1" fontAlgn="auto" hangingPunct="1">
              <a:spcAft>
                <a:spcPts val="0"/>
              </a:spcAft>
              <a:buFont typeface="Wingdings 2"/>
              <a:buChar char=""/>
              <a:defRPr/>
            </a:pPr>
            <a:r>
              <a:rPr lang="en-US" sz="1700" u="sng" dirty="0">
                <a:latin typeface="Times New Roman" pitchFamily="18" charset="0"/>
                <a:cs typeface="Times New Roman" pitchFamily="18" charset="0"/>
              </a:rPr>
              <a:t>Governance Committee</a:t>
            </a:r>
            <a:r>
              <a:rPr lang="en-US" sz="1700" dirty="0">
                <a:latin typeface="Times New Roman" pitchFamily="18" charset="0"/>
                <a:cs typeface="Times New Roman" pitchFamily="18" charset="0"/>
              </a:rPr>
              <a:t>: The Governance Committee consists of appointed members, one (1) each year for 3yr terms and one (1) athlete in even years for 2 yr terms. The Governance Committee shall have sufficient number of athlete representatives to constitute at least 20% of its membership.</a:t>
            </a: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393192" lvl="1" indent="0" eaLnBrk="1" fontAlgn="auto" hangingPunct="1">
              <a:spcAft>
                <a:spcPts val="0"/>
              </a:spcAft>
              <a:buFont typeface="Wingdings 2"/>
              <a:buNone/>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Wingdings 2"/>
              <a:buChar char=""/>
              <a:defRPr/>
            </a:pPr>
            <a:endParaRPr lang="en-US" sz="1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Elections: </a:t>
            </a:r>
            <a:r>
              <a:rPr lang="en-US" sz="2900" i="1" dirty="0"/>
              <a:t>Encourage members to submit nominations</a:t>
            </a:r>
          </a:p>
        </p:txBody>
      </p:sp>
      <p:sp>
        <p:nvSpPr>
          <p:cNvPr id="17411" name="Content Placeholder 4"/>
          <p:cNvSpPr>
            <a:spLocks noGrp="1"/>
          </p:cNvSpPr>
          <p:nvPr>
            <p:ph idx="1"/>
          </p:nvPr>
        </p:nvSpPr>
        <p:spPr/>
        <p:txBody>
          <a:bodyPr/>
          <a:lstStyle/>
          <a:p>
            <a:pPr eaLnBrk="1" hangingPunct="1"/>
            <a:r>
              <a:rPr lang="en-US" sz="1700" dirty="0">
                <a:latin typeface="Times New Roman" pitchFamily="18" charset="0"/>
                <a:cs typeface="Times New Roman" pitchFamily="18" charset="0"/>
              </a:rPr>
              <a:t>The Governance Committee will be appointed by the General Chair with advice and consent of the BOD and serve as the nominating committee.  The committee will elect its own chair. Information will be sent to the Board and all clubs regarding the nomination process for open positions in 2022. The elections for the open positions will be during the Spring 2022 House of Delegates Meeting.  </a:t>
            </a:r>
          </a:p>
          <a:p>
            <a:pPr eaLnBrk="1" hangingPunct="1">
              <a:buFont typeface="Wingdings 2" pitchFamily="18" charset="2"/>
              <a:buNone/>
            </a:pPr>
            <a:r>
              <a:rPr 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b="1" dirty="0"/>
              <a:t>L</a:t>
            </a:r>
            <a:r>
              <a:rPr lang="en-US" dirty="0"/>
              <a:t>SC </a:t>
            </a:r>
            <a:r>
              <a:rPr lang="en-US" b="1" dirty="0"/>
              <a:t>E</a:t>
            </a:r>
            <a:r>
              <a:rPr lang="en-US" dirty="0"/>
              <a:t>valuation &amp; </a:t>
            </a:r>
            <a:r>
              <a:rPr lang="en-US" b="1" dirty="0"/>
              <a:t>A</a:t>
            </a:r>
            <a:r>
              <a:rPr lang="en-US" dirty="0"/>
              <a:t>chievement </a:t>
            </a:r>
            <a:r>
              <a:rPr lang="en-US" b="1" dirty="0"/>
              <a:t>P</a:t>
            </a:r>
            <a:r>
              <a:rPr lang="en-US" dirty="0"/>
              <a:t>rogram  (LEAP)</a:t>
            </a:r>
            <a:endParaRPr lang="en-US" sz="2900" i="1" dirty="0"/>
          </a:p>
        </p:txBody>
      </p:sp>
      <p:sp>
        <p:nvSpPr>
          <p:cNvPr id="5" name="Content Placeholder 4"/>
          <p:cNvSpPr>
            <a:spLocks noGrp="1"/>
          </p:cNvSpPr>
          <p:nvPr>
            <p:ph idx="1"/>
          </p:nvPr>
        </p:nvSpPr>
        <p:spPr>
          <a:xfrm>
            <a:off x="457200" y="1935163"/>
            <a:ext cx="8229600" cy="4541837"/>
          </a:xfrm>
        </p:spPr>
        <p:txBody>
          <a:bodyPr>
            <a:normAutofit fontScale="77500" lnSpcReduction="20000"/>
          </a:bodyPr>
          <a:lstStyle/>
          <a:p>
            <a:pPr marL="274320" indent="-274320" eaLnBrk="1" fontAlgn="auto" hangingPunct="1">
              <a:spcAft>
                <a:spcPts val="0"/>
              </a:spcAft>
              <a:buClr>
                <a:schemeClr val="accent3"/>
              </a:buClr>
              <a:buFont typeface="Wingdings 2"/>
              <a:buNone/>
              <a:defRPr/>
            </a:pPr>
            <a:endParaRPr lang="en-US" sz="17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2200" dirty="0">
                <a:latin typeface="Times New Roman" pitchFamily="18" charset="0"/>
                <a:cs typeface="Times New Roman" pitchFamily="18" charset="0"/>
              </a:rPr>
              <a:t>Improving LSC effectiveness is one of the key priorities of USA Swimming. The goal is to have LSCs that are more effective and efficient in providing programs and services to the athletes, coaches, officials and clubs. MWS is currently LEAP Level 2. All LEAP levels have been incorporated into a new LEAP format, renewable every two years. MW’s LEAP evaluation is due in March 31, 2022.</a:t>
            </a:r>
          </a:p>
          <a:p>
            <a:pPr marL="274320" indent="-274320" eaLnBrk="1" fontAlgn="auto" hangingPunct="1">
              <a:spcAft>
                <a:spcPts val="0"/>
              </a:spcAft>
              <a:buClr>
                <a:schemeClr val="accent3"/>
              </a:buClr>
              <a:buFont typeface="Wingdings 2"/>
              <a:buChar char=""/>
              <a:defRPr/>
            </a:pPr>
            <a:endParaRPr lang="en-US" sz="17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2200" dirty="0">
                <a:latin typeface="Times New Roman" pitchFamily="18" charset="0"/>
                <a:cs typeface="Times New Roman" pitchFamily="18" charset="0"/>
              </a:rPr>
              <a:t>LEAP assessment tool provides a roadmap to LSC effectiveness and success in three key areas:	• Governance – Structure and Direction</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 Programming – Services Provided</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 Communications – Systems Used  </a:t>
            </a:r>
          </a:p>
          <a:p>
            <a:pPr marL="274320" indent="-274320" eaLnBrk="1" fontAlgn="auto" hangingPunct="1">
              <a:spcAft>
                <a:spcPts val="0"/>
              </a:spcAft>
              <a:buClr>
                <a:schemeClr val="accent3"/>
              </a:buClr>
              <a:buFont typeface="Wingdings 2"/>
              <a:buChar char=""/>
              <a:defRPr/>
            </a:pPr>
            <a:endParaRPr lang="en-US" sz="17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2200" dirty="0">
                <a:latin typeface="Times New Roman" pitchFamily="18" charset="0"/>
                <a:cs typeface="Times New Roman" pitchFamily="18" charset="0"/>
              </a:rPr>
              <a:t>LEAP certification requires 45 total points, 10 required in each area and 5 of another 10 optional.  The intent of LEAP is to help self-evaluate, be sure LSC is in compliance with USA Swimming Rules and Regulations and the legal requirements of non-profit governance and ensure continuity in LSC governance even as leadership changes. </a:t>
            </a:r>
          </a:p>
          <a:p>
            <a:pPr marL="274320" indent="-274320" eaLnBrk="1" fontAlgn="auto" hangingPunct="1">
              <a:spcAft>
                <a:spcPts val="0"/>
              </a:spcAft>
              <a:buClr>
                <a:schemeClr val="accent3"/>
              </a:buClr>
              <a:buFont typeface="Wingdings 2"/>
              <a:buNone/>
              <a:defRPr/>
            </a:pPr>
            <a:endParaRPr lang="en-US" sz="18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2200" dirty="0">
                <a:latin typeface="Times New Roman" pitchFamily="18" charset="0"/>
                <a:cs typeface="Times New Roman" pitchFamily="18" charset="0"/>
              </a:rPr>
              <a:t>MWS is working on completing LEAP by March 31, 2022. Areas have been assigned to BOD members and staff.</a:t>
            </a:r>
            <a:br>
              <a:rPr lang="en-US" sz="1700" dirty="0">
                <a:latin typeface="Times New Roman" pitchFamily="18" charset="0"/>
                <a:cs typeface="Times New Roman" pitchFamily="18" charset="0"/>
              </a:rPr>
            </a:br>
            <a:br>
              <a:rPr lang="en-US" sz="1700" dirty="0">
                <a:latin typeface="Times New Roman" pitchFamily="18" charset="0"/>
                <a:cs typeface="Times New Roman" pitchFamily="18" charset="0"/>
              </a:rPr>
            </a:br>
            <a:endParaRPr lang="en-US" sz="17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t>Resources</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533400"/>
            <a:ext cx="8229600" cy="1314450"/>
          </a:xfrm>
        </p:spPr>
        <p:txBody>
          <a:bodyPr/>
          <a:lstStyle/>
          <a:p>
            <a:pPr eaLnBrk="1" hangingPunct="1"/>
            <a:r>
              <a:rPr lang="en-US" sz="4400" dirty="0"/>
              <a:t>Sources for the 2021-2022 </a:t>
            </a:r>
            <a:br>
              <a:rPr lang="en-US" sz="4400" dirty="0"/>
            </a:br>
            <a:r>
              <a:rPr lang="en-US" sz="4400" dirty="0"/>
              <a:t>MWS Board Orientation PowerPoint</a:t>
            </a:r>
          </a:p>
        </p:txBody>
      </p:sp>
      <p:sp>
        <p:nvSpPr>
          <p:cNvPr id="20483" name="Content Placeholder 2"/>
          <p:cNvSpPr>
            <a:spLocks noGrp="1"/>
          </p:cNvSpPr>
          <p:nvPr>
            <p:ph idx="1"/>
          </p:nvPr>
        </p:nvSpPr>
        <p:spPr/>
        <p:txBody>
          <a:bodyPr/>
          <a:lstStyle/>
          <a:p>
            <a:pPr eaLnBrk="1" hangingPunct="1"/>
            <a:r>
              <a:rPr lang="en-US" sz="2000" dirty="0" err="1"/>
              <a:t>www.usaswimming.org</a:t>
            </a:r>
            <a:r>
              <a:rPr lang="en-US" sz="2000" dirty="0"/>
              <a:t>  website</a:t>
            </a:r>
          </a:p>
          <a:p>
            <a:pPr eaLnBrk="1" hangingPunct="1"/>
            <a:r>
              <a:rPr lang="en-US" sz="2000" dirty="0" err="1"/>
              <a:t>www.mwswim.org</a:t>
            </a:r>
            <a:r>
              <a:rPr lang="en-US" sz="2000" dirty="0"/>
              <a:t>  website</a:t>
            </a:r>
          </a:p>
          <a:p>
            <a:pPr eaLnBrk="1" hangingPunct="1"/>
            <a:r>
              <a:rPr lang="en-US" sz="2000" dirty="0"/>
              <a:t>MWS Redbook By Laws, Policies &amp; Procedures, Forms</a:t>
            </a:r>
          </a:p>
          <a:p>
            <a:pPr eaLnBrk="1" hangingPunct="1"/>
            <a:r>
              <a:rPr lang="en-US" sz="2000" dirty="0"/>
              <a:t>MWS Board Manual</a:t>
            </a:r>
          </a:p>
          <a:p>
            <a:pPr eaLnBrk="1" hangingPunct="1"/>
            <a:r>
              <a:rPr lang="en-US" sz="2000" dirty="0"/>
              <a:t>MWS Board Members and staff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t>USA Swimming</a:t>
            </a:r>
          </a:p>
        </p:txBody>
      </p:sp>
      <p:sp>
        <p:nvSpPr>
          <p:cNvPr id="6147" name="Content Placeholder 2"/>
          <p:cNvSpPr>
            <a:spLocks noGrp="1"/>
          </p:cNvSpPr>
          <p:nvPr>
            <p:ph idx="1"/>
          </p:nvPr>
        </p:nvSpPr>
        <p:spPr/>
        <p:txBody>
          <a:bodyPr/>
          <a:lstStyle/>
          <a:p>
            <a:pPr eaLnBrk="1" hangingPunct="1"/>
            <a:r>
              <a:rPr lang="en-US" sz="1800" dirty="0">
                <a:latin typeface="Times New Roman" pitchFamily="18" charset="0"/>
                <a:cs typeface="Times New Roman" pitchFamily="18" charset="0"/>
              </a:rPr>
              <a:t>As the National Governing Body for the sport of swimming in the United States, USA Swimming is a 400,000-member service organization that promotes the culture of swimming by creating opportunities for swimmers and coaches of all backgrounds to participate and advance in the sport through clubs, events and education. Our membership is comprised of swimmers from the age group level to the Olympic Team, as well as coaches and volunteers. USA Swimming is responsible for selecting and training teams for international competition including the Olympic Games, and strives to serve the sport through its core objectives: Build the base, Promote the sport, Achieve competitive success. </a:t>
            </a:r>
          </a:p>
          <a:p>
            <a:pPr eaLnBrk="1" hangingPunct="1"/>
            <a:endParaRPr lang="en-US" sz="1800" dirty="0">
              <a:latin typeface="Times New Roman" pitchFamily="18" charset="0"/>
              <a:cs typeface="Times New Roman" pitchFamily="18" charset="0"/>
            </a:endParaRPr>
          </a:p>
          <a:p>
            <a:pPr eaLnBrk="1" hangingPunct="1"/>
            <a:r>
              <a:rPr lang="en-US" sz="1800" dirty="0">
                <a:latin typeface="Times New Roman" pitchFamily="18" charset="0"/>
                <a:cs typeface="Times New Roman" pitchFamily="18" charset="0"/>
              </a:rPr>
              <a:t>LSCs, or </a:t>
            </a:r>
            <a:r>
              <a:rPr lang="en-US" sz="1800" i="1" dirty="0">
                <a:latin typeface="Times New Roman" pitchFamily="18" charset="0"/>
                <a:cs typeface="Times New Roman" pitchFamily="18" charset="0"/>
              </a:rPr>
              <a:t>Local Swimming Committees,</a:t>
            </a:r>
            <a:r>
              <a:rPr lang="en-US" sz="1800" dirty="0">
                <a:latin typeface="Times New Roman" pitchFamily="18" charset="0"/>
                <a:cs typeface="Times New Roman" pitchFamily="18" charset="0"/>
              </a:rPr>
              <a:t> are the 59 local governing bodies, responsible for organizing, supporting and governing USA Swimming's 2,800-plus swim clubs in their individual regions. Midwestern Swimming was incorporated in 1981.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t>Midwestern Swimming</a:t>
            </a:r>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n-US" b="1" dirty="0">
                <a:latin typeface="Times New Roman" pitchFamily="18" charset="0"/>
                <a:cs typeface="Times New Roman" pitchFamily="18" charset="0"/>
              </a:rPr>
              <a:t>Mission:</a:t>
            </a:r>
            <a:br>
              <a:rPr lang="en-US" b="1" dirty="0">
                <a:latin typeface="Times New Roman" pitchFamily="18" charset="0"/>
                <a:cs typeface="Times New Roman" pitchFamily="18" charset="0"/>
              </a:rPr>
            </a:br>
            <a:r>
              <a:rPr lang="en-US" dirty="0"/>
              <a:t>Midwestern Swimming strives to maximize opportunities for growth and success through competitive swimming</a:t>
            </a:r>
            <a:r>
              <a:rPr lang="en-US" dirty="0">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b="1" dirty="0">
                <a:latin typeface="Times New Roman" pitchFamily="18" charset="0"/>
                <a:cs typeface="Times New Roman" pitchFamily="18" charset="0"/>
              </a:rPr>
              <a:t>Vision:</a:t>
            </a:r>
            <a:br>
              <a:rPr lang="en-US" dirty="0">
                <a:latin typeface="Times New Roman" pitchFamily="18" charset="0"/>
                <a:cs typeface="Times New Roman" pitchFamily="18" charset="0"/>
              </a:rPr>
            </a:br>
            <a:r>
              <a:rPr lang="en-US" dirty="0"/>
              <a:t>Midwestern Swimming...inspired by passion to achieve excellence.</a:t>
            </a:r>
            <a:endParaRPr lang="en-US"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b="1" dirty="0">
                <a:latin typeface="Times New Roman" pitchFamily="18" charset="0"/>
                <a:cs typeface="Times New Roman" pitchFamily="18" charset="0"/>
              </a:rPr>
              <a:t>Core Values:</a:t>
            </a:r>
            <a:br>
              <a:rPr lang="en-US" dirty="0">
                <a:latin typeface="Times New Roman" pitchFamily="18" charset="0"/>
                <a:cs typeface="Times New Roman" pitchFamily="18" charset="0"/>
              </a:rPr>
            </a:br>
            <a:r>
              <a:rPr lang="en-US" dirty="0"/>
              <a:t>Integrity, Leadership, Excellence, Passion</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t>Members</a:t>
            </a:r>
          </a:p>
        </p:txBody>
      </p:sp>
      <p:sp>
        <p:nvSpPr>
          <p:cNvPr id="3" name="Content Placeholder 2"/>
          <p:cNvSpPr>
            <a:spLocks noGrp="1"/>
          </p:cNvSpPr>
          <p:nvPr>
            <p:ph idx="1"/>
          </p:nvPr>
        </p:nvSpPr>
        <p:spPr/>
        <p:txBody>
          <a:bodyPr>
            <a:normAutofit fontScale="77500" lnSpcReduction="20000"/>
          </a:bodyPr>
          <a:lstStyle/>
          <a:p>
            <a:pPr marL="274320" indent="-274320" eaLnBrk="1" fontAlgn="auto" hangingPunct="1">
              <a:spcAft>
                <a:spcPts val="0"/>
              </a:spcAft>
              <a:buClr>
                <a:schemeClr val="accent3"/>
              </a:buClr>
              <a:buFont typeface="Wingdings 2"/>
              <a:buChar char=""/>
              <a:defRPr/>
            </a:pPr>
            <a:r>
              <a:rPr lang="en-US" sz="3100" b="1" dirty="0">
                <a:latin typeface="Times New Roman" pitchFamily="18" charset="0"/>
                <a:cs typeface="Times New Roman" pitchFamily="18" charset="0"/>
              </a:rPr>
              <a:t>Board of Directors:</a:t>
            </a:r>
            <a:endParaRPr lang="en-US" sz="2000" b="1" dirty="0">
              <a:solidFill>
                <a:srgbClr val="7030A0"/>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General Chair, Administrative Vice-Chair, Senior Vice-Chair, Age Group Vice-Chair, Finance Vice-Chair, Treasurer, Safe Sport Chair, DEI Chair, Coach Representative, Athlete Representatives (3), At-large BOD members (2).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Committee Chairs: (with HOD Vote) Operational Risk Committee Chair, Technical Planning Chair, Officials Committee Chair, Membership/Registration Coordinator.</a:t>
            </a:r>
            <a:br>
              <a:rPr lang="en-US" sz="1400" b="1" dirty="0">
                <a:latin typeface="Times New Roman" pitchFamily="18" charset="0"/>
                <a:cs typeface="Times New Roman" pitchFamily="18" charset="0"/>
              </a:rPr>
            </a:br>
            <a:endParaRPr lang="en-US" sz="14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endParaRPr lang="en-US" sz="10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3100" b="1" dirty="0">
                <a:latin typeface="Times New Roman" pitchFamily="18" charset="0"/>
                <a:cs typeface="Times New Roman" pitchFamily="18" charset="0"/>
              </a:rPr>
              <a:t>House of Delegates</a:t>
            </a:r>
            <a:r>
              <a:rPr lang="en-US" b="1" dirty="0">
                <a:latin typeface="Times New Roman" pitchFamily="18" charset="0"/>
                <a:cs typeface="Times New Roman" pitchFamily="18" charset="0"/>
              </a:rPr>
              <a:t>: </a:t>
            </a:r>
            <a:r>
              <a:rPr lang="en-US" sz="2000" dirty="0">
                <a:latin typeface="Times New Roman" pitchFamily="18" charset="0"/>
                <a:cs typeface="Times New Roman" pitchFamily="18" charset="0"/>
              </a:rPr>
              <a:t>The members of the HOD are: group member representatives (each swim club appoints one representative and one or more alternates, the Board of Directors, up to 10 non-athlete at-large house members may be appointed by the General Chair with advice and consent of BOD, and a sufficient number of athlete members shall be appointed by the General Chair (with advice and consent of elected athlete reps) to serve as athlete At-large House Members to constitute together with the elected Athlete Reps at least 20% of the voting membership of the HOD.</a:t>
            </a:r>
            <a:br>
              <a:rPr lang="en-US" sz="1100" dirty="0">
                <a:latin typeface="Times New Roman" pitchFamily="18" charset="0"/>
                <a:cs typeface="Times New Roman" pitchFamily="18" charset="0"/>
              </a:rPr>
            </a:br>
            <a:endParaRPr lang="en-US" sz="11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en-US" sz="12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3100" b="1" dirty="0">
                <a:latin typeface="Times New Roman" pitchFamily="18" charset="0"/>
                <a:cs typeface="Times New Roman" pitchFamily="18" charset="0"/>
              </a:rPr>
              <a:t>Executive Committee: </a:t>
            </a:r>
            <a:r>
              <a:rPr lang="en-US" sz="2200" dirty="0">
                <a:latin typeface="Times New Roman" pitchFamily="18" charset="0"/>
                <a:cs typeface="Times New Roman" pitchFamily="18" charset="0"/>
              </a:rPr>
              <a:t>General Chair, Administrative Vice-Chair, Senior Vice-Chair, Age Group Vice-Group, Finance Vice-Chair, Senior Athlete Representative, Coach Representative, and ex-officio MWS Executive Secretary.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a:t>2021-2022 Board of Directors</a:t>
            </a:r>
          </a:p>
        </p:txBody>
      </p:sp>
      <p:graphicFrame>
        <p:nvGraphicFramePr>
          <p:cNvPr id="4" name="Content Placeholder 3"/>
          <p:cNvGraphicFramePr>
            <a:graphicFrameLocks noGrp="1"/>
          </p:cNvGraphicFramePr>
          <p:nvPr>
            <p:ph idx="1"/>
          </p:nvPr>
        </p:nvGraphicFramePr>
        <p:xfrm>
          <a:off x="457200" y="1935163"/>
          <a:ext cx="8229600" cy="52171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sz="1600" b="1" dirty="0">
                          <a:solidFill>
                            <a:schemeClr val="tx1"/>
                          </a:solidFill>
                          <a:latin typeface="Times New Roman" pitchFamily="18" charset="0"/>
                          <a:cs typeface="Times New Roman" pitchFamily="18" charset="0"/>
                        </a:rPr>
                        <a:t>Betsy Purcell</a:t>
                      </a:r>
                      <a:endParaRPr lang="en-US" sz="1600" b="1" baseline="0" dirty="0">
                        <a:solidFill>
                          <a:schemeClr val="tx1"/>
                        </a:solidFill>
                        <a:latin typeface="Times New Roman" pitchFamily="18" charset="0"/>
                        <a:cs typeface="Times New Roman" pitchFamily="18" charset="0"/>
                      </a:endParaRPr>
                    </a:p>
                    <a:p>
                      <a:r>
                        <a:rPr lang="en-US" sz="16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General Chair</a:t>
                      </a:r>
                    </a:p>
                  </a:txBody>
                  <a:tcPr>
                    <a:noFill/>
                  </a:tcPr>
                </a:tc>
                <a:tc>
                  <a:txBody>
                    <a:bodyPr/>
                    <a:lstStyle/>
                    <a:p>
                      <a:r>
                        <a:rPr lang="en-US" sz="1600" b="1" dirty="0">
                          <a:solidFill>
                            <a:schemeClr val="tx1"/>
                          </a:solidFill>
                          <a:latin typeface="Times New Roman" pitchFamily="18" charset="0"/>
                          <a:cs typeface="Times New Roman" pitchFamily="18" charset="0"/>
                        </a:rPr>
                        <a:t>Katherine Anglin</a:t>
                      </a:r>
                      <a:endParaRPr lang="en-US" sz="1600" b="1" baseline="0" dirty="0">
                        <a:solidFill>
                          <a:schemeClr val="tx1"/>
                        </a:solidFill>
                        <a:latin typeface="Times New Roman" pitchFamily="18" charset="0"/>
                        <a:cs typeface="Times New Roman" pitchFamily="18" charset="0"/>
                      </a:endParaRPr>
                    </a:p>
                    <a:p>
                      <a:r>
                        <a:rPr lang="en-US" sz="16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Coaches’ Rep</a:t>
                      </a:r>
                    </a:p>
                  </a:txBody>
                  <a:tcPr>
                    <a:noFill/>
                  </a:tcPr>
                </a:tc>
                <a:tc>
                  <a:txBody>
                    <a:bodyPr/>
                    <a:lstStyle/>
                    <a:p>
                      <a:r>
                        <a:rPr lang="en-US" sz="1600" b="1" i="0" baseline="0" dirty="0">
                          <a:solidFill>
                            <a:schemeClr val="tx1"/>
                          </a:solidFill>
                          <a:latin typeface="Times New Roman" pitchFamily="18" charset="0"/>
                          <a:cs typeface="Times New Roman" pitchFamily="18" charset="0"/>
                        </a:rPr>
                        <a:t>Diana Brailita </a:t>
                      </a:r>
                    </a:p>
                    <a:p>
                      <a:r>
                        <a:rPr lang="en-US" sz="1400" b="0" i="1" baseline="0" dirty="0">
                          <a:solidFill>
                            <a:schemeClr val="tx1"/>
                          </a:solidFill>
                          <a:latin typeface="Times New Roman" pitchFamily="18" charset="0"/>
                          <a:cs typeface="Times New Roman" pitchFamily="18" charset="0"/>
                        </a:rPr>
                        <a:t>  Senior Athlete Rep</a:t>
                      </a:r>
                    </a:p>
                  </a:txBody>
                  <a:tcPr>
                    <a:noFill/>
                  </a:tcPr>
                </a:tc>
                <a:extLst>
                  <a:ext uri="{0D108BD9-81ED-4DB2-BD59-A6C34878D82A}">
                    <a16:rowId xmlns:a16="http://schemas.microsoft.com/office/drawing/2014/main" val="10000"/>
                  </a:ext>
                </a:extLst>
              </a:tr>
              <a:tr h="370840">
                <a:tc>
                  <a:txBody>
                    <a:bodyPr/>
                    <a:lstStyle/>
                    <a:p>
                      <a:r>
                        <a:rPr lang="en-US" sz="1600" b="1" dirty="0">
                          <a:solidFill>
                            <a:schemeClr val="tx1"/>
                          </a:solidFill>
                          <a:latin typeface="Times New Roman" pitchFamily="18" charset="0"/>
                          <a:cs typeface="Times New Roman" pitchFamily="18" charset="0"/>
                        </a:rPr>
                        <a:t>Toby Rees</a:t>
                      </a:r>
                      <a:endParaRPr lang="en-US" sz="1600" b="1" baseline="0" dirty="0">
                        <a:solidFill>
                          <a:schemeClr val="tx1"/>
                        </a:solidFill>
                        <a:latin typeface="Times New Roman" pitchFamily="18" charset="0"/>
                        <a:cs typeface="Times New Roman" pitchFamily="18" charset="0"/>
                      </a:endParaRPr>
                    </a:p>
                    <a:p>
                      <a:r>
                        <a:rPr lang="en-US" sz="1400" b="0" i="1" baseline="0" dirty="0">
                          <a:solidFill>
                            <a:schemeClr val="tx1"/>
                          </a:solidFill>
                          <a:latin typeface="Times New Roman" pitchFamily="18" charset="0"/>
                          <a:cs typeface="Times New Roman" pitchFamily="18" charset="0"/>
                        </a:rPr>
                        <a:t>  Admin Vice-Chair</a:t>
                      </a:r>
                    </a:p>
                  </a:txBody>
                  <a:tcPr>
                    <a:noFill/>
                  </a:tcPr>
                </a:tc>
                <a:tc>
                  <a:txBody>
                    <a:bodyPr/>
                    <a:lstStyle/>
                    <a:p>
                      <a:r>
                        <a:rPr lang="en-US" sz="1600" b="1" i="0" baseline="0" dirty="0">
                          <a:solidFill>
                            <a:schemeClr val="tx1"/>
                          </a:solidFill>
                          <a:latin typeface="Times New Roman" pitchFamily="18" charset="0"/>
                          <a:cs typeface="Times New Roman" pitchFamily="18" charset="0"/>
                        </a:rPr>
                        <a:t>Jeff Nelson </a:t>
                      </a:r>
                    </a:p>
                    <a:p>
                      <a:r>
                        <a:rPr lang="en-US" sz="1400" b="0" i="1" baseline="0" dirty="0">
                          <a:solidFill>
                            <a:schemeClr val="tx1"/>
                          </a:solidFill>
                          <a:latin typeface="Times New Roman" pitchFamily="18" charset="0"/>
                          <a:cs typeface="Times New Roman" pitchFamily="18" charset="0"/>
                        </a:rPr>
                        <a:t>  Delegate At-Large</a:t>
                      </a:r>
                    </a:p>
                  </a:txBody>
                  <a:tcPr>
                    <a:noFill/>
                  </a:tcPr>
                </a:tc>
                <a:tc>
                  <a:txBody>
                    <a:bodyPr/>
                    <a:lstStyle/>
                    <a:p>
                      <a:r>
                        <a:rPr lang="en-US" sz="1600" b="1" i="0" baseline="0" dirty="0">
                          <a:solidFill>
                            <a:schemeClr val="tx1"/>
                          </a:solidFill>
                          <a:latin typeface="Times New Roman" pitchFamily="18" charset="0"/>
                          <a:cs typeface="Times New Roman" pitchFamily="18" charset="0"/>
                        </a:rPr>
                        <a:t>Drayton Beber</a:t>
                      </a:r>
                    </a:p>
                    <a:p>
                      <a:r>
                        <a:rPr lang="en-US" sz="1400" b="0" i="1" baseline="0" dirty="0">
                          <a:solidFill>
                            <a:schemeClr val="tx1"/>
                          </a:solidFill>
                          <a:latin typeface="Times New Roman" pitchFamily="18" charset="0"/>
                          <a:cs typeface="Times New Roman" pitchFamily="18" charset="0"/>
                        </a:rPr>
                        <a:t>  Junior Athlete Rep</a:t>
                      </a:r>
                    </a:p>
                  </a:txBody>
                  <a:tcPr>
                    <a:noFill/>
                  </a:tcPr>
                </a:tc>
                <a:extLst>
                  <a:ext uri="{0D108BD9-81ED-4DB2-BD59-A6C34878D82A}">
                    <a16:rowId xmlns:a16="http://schemas.microsoft.com/office/drawing/2014/main" val="10001"/>
                  </a:ext>
                </a:extLst>
              </a:tr>
              <a:tr h="370840">
                <a:tc>
                  <a:txBody>
                    <a:bodyPr/>
                    <a:lstStyle/>
                    <a:p>
                      <a:r>
                        <a:rPr lang="en-US" sz="1600" b="1" baseline="0" dirty="0">
                          <a:solidFill>
                            <a:schemeClr val="tx1"/>
                          </a:solidFill>
                          <a:latin typeface="Times New Roman" pitchFamily="18" charset="0"/>
                          <a:cs typeface="Times New Roman" pitchFamily="18" charset="0"/>
                        </a:rPr>
                        <a:t>Jimmy Parmenter</a:t>
                      </a:r>
                    </a:p>
                    <a:p>
                      <a:r>
                        <a:rPr lang="en-US" sz="16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Senior Vice- Chair</a:t>
                      </a:r>
                    </a:p>
                  </a:txBody>
                  <a:tcPr>
                    <a:noFill/>
                  </a:tcPr>
                </a:tc>
                <a:tc>
                  <a:txBody>
                    <a:bodyPr/>
                    <a:lstStyle/>
                    <a:p>
                      <a:r>
                        <a:rPr lang="en-US" sz="1600" b="1" dirty="0">
                          <a:solidFill>
                            <a:schemeClr val="tx1"/>
                          </a:solidFill>
                          <a:latin typeface="Times New Roman" pitchFamily="18" charset="0"/>
                          <a:cs typeface="Times New Roman" pitchFamily="18" charset="0"/>
                        </a:rPr>
                        <a:t>Docker Hartfield</a:t>
                      </a:r>
                    </a:p>
                    <a:p>
                      <a:r>
                        <a:rPr lang="en-US" sz="1400" b="0" i="1" baseline="0" dirty="0">
                          <a:solidFill>
                            <a:schemeClr val="tx1"/>
                          </a:solidFill>
                          <a:latin typeface="Times New Roman" pitchFamily="18" charset="0"/>
                          <a:cs typeface="Times New Roman" pitchFamily="18" charset="0"/>
                        </a:rPr>
                        <a:t>  Delegate At-Large</a:t>
                      </a:r>
                    </a:p>
                  </a:txBody>
                  <a:tcPr>
                    <a:noFill/>
                  </a:tcPr>
                </a:tc>
                <a:tc>
                  <a:txBody>
                    <a:bodyPr/>
                    <a:lstStyle/>
                    <a:p>
                      <a:r>
                        <a:rPr lang="en-US" sz="1600" b="1" dirty="0">
                          <a:solidFill>
                            <a:schemeClr val="tx1"/>
                          </a:solidFill>
                          <a:latin typeface="Times New Roman" pitchFamily="18" charset="0"/>
                          <a:cs typeface="Times New Roman" pitchFamily="18" charset="0"/>
                        </a:rPr>
                        <a:t>Michael </a:t>
                      </a:r>
                      <a:r>
                        <a:rPr lang="en-US" sz="1600" b="1" dirty="0" err="1">
                          <a:solidFill>
                            <a:schemeClr val="tx1"/>
                          </a:solidFill>
                          <a:latin typeface="Times New Roman" pitchFamily="18" charset="0"/>
                          <a:cs typeface="Times New Roman" pitchFamily="18" charset="0"/>
                        </a:rPr>
                        <a:t>Sambula</a:t>
                      </a:r>
                      <a:r>
                        <a:rPr lang="en-US" sz="1600" b="1" dirty="0">
                          <a:solidFill>
                            <a:schemeClr val="tx1"/>
                          </a:solidFill>
                          <a:latin typeface="Times New Roman" pitchFamily="18" charset="0"/>
                          <a:cs typeface="Times New Roman" pitchFamily="18" charset="0"/>
                        </a:rPr>
                        <a:t> </a:t>
                      </a:r>
                      <a:r>
                        <a:rPr lang="en-US" sz="1600" b="1" dirty="0" err="1">
                          <a:solidFill>
                            <a:schemeClr val="tx1"/>
                          </a:solidFill>
                          <a:latin typeface="Times New Roman" pitchFamily="18" charset="0"/>
                          <a:cs typeface="Times New Roman" pitchFamily="18" charset="0"/>
                        </a:rPr>
                        <a:t>Monzalvo</a:t>
                      </a:r>
                      <a:endParaRPr lang="en-US" sz="1600" b="1" baseline="0" dirty="0">
                        <a:solidFill>
                          <a:schemeClr val="tx1"/>
                        </a:solidFill>
                        <a:latin typeface="Times New Roman" pitchFamily="18" charset="0"/>
                        <a:cs typeface="Times New Roman" pitchFamily="18" charset="0"/>
                      </a:endParaRPr>
                    </a:p>
                    <a:p>
                      <a:r>
                        <a:rPr lang="en-US" sz="16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At-Large Athlete Rep</a:t>
                      </a:r>
                    </a:p>
                  </a:txBody>
                  <a:tcPr>
                    <a:noFill/>
                  </a:tcPr>
                </a:tc>
                <a:extLst>
                  <a:ext uri="{0D108BD9-81ED-4DB2-BD59-A6C34878D82A}">
                    <a16:rowId xmlns:a16="http://schemas.microsoft.com/office/drawing/2014/main" val="10002"/>
                  </a:ext>
                </a:extLst>
              </a:tr>
              <a:tr h="370840">
                <a:tc>
                  <a:txBody>
                    <a:bodyPr/>
                    <a:lstStyle/>
                    <a:p>
                      <a:r>
                        <a:rPr lang="en-US" sz="1600" b="1" dirty="0">
                          <a:solidFill>
                            <a:schemeClr val="tx1"/>
                          </a:solidFill>
                          <a:latin typeface="Times New Roman" pitchFamily="18" charset="0"/>
                          <a:cs typeface="Times New Roman" pitchFamily="18" charset="0"/>
                        </a:rPr>
                        <a:t>Emma McEntarffer</a:t>
                      </a:r>
                      <a:endParaRPr lang="en-US" sz="1600" b="1" baseline="0" dirty="0">
                        <a:solidFill>
                          <a:schemeClr val="tx1"/>
                        </a:solidFill>
                        <a:latin typeface="Times New Roman" pitchFamily="18" charset="0"/>
                        <a:cs typeface="Times New Roman" pitchFamily="18" charset="0"/>
                      </a:endParaRPr>
                    </a:p>
                    <a:p>
                      <a:r>
                        <a:rPr lang="en-US" sz="16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Age Group Vice-Chair</a:t>
                      </a:r>
                    </a:p>
                  </a:txBody>
                  <a:tcPr>
                    <a:noFill/>
                  </a:tcPr>
                </a:tc>
                <a:tc>
                  <a:txBody>
                    <a:bodyPr/>
                    <a:lstStyle/>
                    <a:p>
                      <a:r>
                        <a:rPr lang="en-US" sz="1600" b="1" dirty="0">
                          <a:solidFill>
                            <a:schemeClr val="tx1"/>
                          </a:solidFill>
                          <a:latin typeface="Times New Roman" pitchFamily="18" charset="0"/>
                          <a:cs typeface="Times New Roman" pitchFamily="18" charset="0"/>
                        </a:rPr>
                        <a:t>Debra Pearson</a:t>
                      </a:r>
                      <a:endParaRPr lang="en-US" sz="1600" b="1" baseline="0" dirty="0">
                        <a:solidFill>
                          <a:schemeClr val="tx1"/>
                        </a:solidFill>
                        <a:latin typeface="Times New Roman" pitchFamily="18" charset="0"/>
                        <a:cs typeface="Times New Roman" pitchFamily="18" charset="0"/>
                      </a:endParaRPr>
                    </a:p>
                    <a:p>
                      <a:r>
                        <a:rPr lang="en-US" sz="1400" b="0" i="1" baseline="0" dirty="0">
                          <a:solidFill>
                            <a:schemeClr val="tx1"/>
                          </a:solidFill>
                          <a:latin typeface="Times New Roman" pitchFamily="18" charset="0"/>
                          <a:cs typeface="Times New Roman" pitchFamily="18" charset="0"/>
                        </a:rPr>
                        <a:t>  Officials Chair*</a:t>
                      </a:r>
                    </a:p>
                  </a:txBody>
                  <a:tcPr>
                    <a:noFill/>
                  </a:tcPr>
                </a:tc>
                <a:tc>
                  <a:txBody>
                    <a:bodyPr/>
                    <a:lstStyle/>
                    <a:p>
                      <a:endParaRPr lang="en-US" sz="1400" b="0" i="1" baseline="0" dirty="0">
                        <a:solidFill>
                          <a:schemeClr val="tx1"/>
                        </a:solidFill>
                        <a:latin typeface="Times New Roman" pitchFamily="18" charset="0"/>
                        <a:cs typeface="Times New Roman" pitchFamily="18" charset="0"/>
                      </a:endParaRPr>
                    </a:p>
                  </a:txBody>
                  <a:tcPr>
                    <a:noFill/>
                  </a:tcPr>
                </a:tc>
                <a:extLst>
                  <a:ext uri="{0D108BD9-81ED-4DB2-BD59-A6C34878D82A}">
                    <a16:rowId xmlns:a16="http://schemas.microsoft.com/office/drawing/2014/main" val="10003"/>
                  </a:ext>
                </a:extLst>
              </a:tr>
              <a:tr h="370840">
                <a:tc>
                  <a:txBody>
                    <a:bodyPr/>
                    <a:lstStyle/>
                    <a:p>
                      <a:r>
                        <a:rPr lang="en-US" sz="1600" b="1" dirty="0">
                          <a:solidFill>
                            <a:schemeClr val="tx1"/>
                          </a:solidFill>
                          <a:latin typeface="Times New Roman" pitchFamily="18" charset="0"/>
                          <a:cs typeface="Times New Roman" pitchFamily="18" charset="0"/>
                        </a:rPr>
                        <a:t>Tony Storer</a:t>
                      </a:r>
                      <a:endParaRPr lang="en-US" sz="1600" b="1" baseline="0" dirty="0">
                        <a:solidFill>
                          <a:schemeClr val="tx1"/>
                        </a:solidFill>
                        <a:latin typeface="Times New Roman" pitchFamily="18" charset="0"/>
                        <a:cs typeface="Times New Roman" pitchFamily="18" charset="0"/>
                      </a:endParaRPr>
                    </a:p>
                    <a:p>
                      <a:r>
                        <a:rPr lang="en-US" sz="16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Finance Vice-Chair</a:t>
                      </a:r>
                    </a:p>
                  </a:txBody>
                  <a:tcPr>
                    <a:noFill/>
                  </a:tcPr>
                </a:tc>
                <a:tc>
                  <a:txBody>
                    <a:bodyPr/>
                    <a:lstStyle/>
                    <a:p>
                      <a:r>
                        <a:rPr lang="en-US" sz="1600" b="1" dirty="0">
                          <a:solidFill>
                            <a:schemeClr val="tx1"/>
                          </a:solidFill>
                          <a:latin typeface="Times New Roman" pitchFamily="18" charset="0"/>
                          <a:cs typeface="Times New Roman" pitchFamily="18" charset="0"/>
                        </a:rPr>
                        <a:t>Scot Sorensen</a:t>
                      </a:r>
                      <a:endParaRPr lang="en-US" sz="1600" b="1" baseline="0" dirty="0">
                        <a:solidFill>
                          <a:schemeClr val="tx1"/>
                        </a:solidFill>
                        <a:latin typeface="Times New Roman" pitchFamily="18" charset="0"/>
                        <a:cs typeface="Times New Roman" pitchFamily="18" charset="0"/>
                      </a:endParaRPr>
                    </a:p>
                    <a:p>
                      <a:r>
                        <a:rPr lang="en-US" sz="16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Registration Chair*</a:t>
                      </a:r>
                    </a:p>
                  </a:txBody>
                  <a:tcPr>
                    <a:noFill/>
                  </a:tcPr>
                </a:tc>
                <a:tc>
                  <a:txBody>
                    <a:bodyPr/>
                    <a:lstStyle/>
                    <a:p>
                      <a:r>
                        <a:rPr lang="en-US" sz="1600" b="1" i="0" baseline="0" dirty="0">
                          <a:solidFill>
                            <a:schemeClr val="tx1"/>
                          </a:solidFill>
                          <a:latin typeface="Times New Roman" pitchFamily="18" charset="0"/>
                          <a:cs typeface="Times New Roman" pitchFamily="18" charset="0"/>
                        </a:rPr>
                        <a:t>Betty Kooy</a:t>
                      </a:r>
                      <a:br>
                        <a:rPr lang="en-US" sz="1400" b="0" i="1" baseline="0" dirty="0">
                          <a:solidFill>
                            <a:schemeClr val="tx1"/>
                          </a:solidFill>
                          <a:latin typeface="Times New Roman" pitchFamily="18" charset="0"/>
                          <a:cs typeface="Times New Roman" pitchFamily="18" charset="0"/>
                        </a:rPr>
                      </a:br>
                      <a:r>
                        <a:rPr lang="en-US" sz="1400" b="0" i="1" baseline="0" dirty="0">
                          <a:solidFill>
                            <a:schemeClr val="tx1"/>
                          </a:solidFill>
                          <a:latin typeface="Times New Roman" pitchFamily="18" charset="0"/>
                          <a:cs typeface="Times New Roman" pitchFamily="18" charset="0"/>
                        </a:rPr>
                        <a:t>   Executive Secretary (ex officio)</a:t>
                      </a:r>
                    </a:p>
                  </a:txBody>
                  <a:tcPr>
                    <a:noFill/>
                  </a:tcPr>
                </a:tc>
                <a:extLst>
                  <a:ext uri="{0D108BD9-81ED-4DB2-BD59-A6C34878D82A}">
                    <a16:rowId xmlns:a16="http://schemas.microsoft.com/office/drawing/2014/main" val="10004"/>
                  </a:ext>
                </a:extLst>
              </a:tr>
              <a:tr h="370840">
                <a:tc>
                  <a:txBody>
                    <a:bodyPr/>
                    <a:lstStyle/>
                    <a:p>
                      <a:r>
                        <a:rPr lang="en-US" sz="1400" b="1" dirty="0">
                          <a:solidFill>
                            <a:schemeClr val="tx1"/>
                          </a:solidFill>
                          <a:latin typeface="Times New Roman" pitchFamily="18" charset="0"/>
                          <a:cs typeface="Times New Roman" pitchFamily="18" charset="0"/>
                        </a:rPr>
                        <a:t>Stefanie </a:t>
                      </a:r>
                      <a:r>
                        <a:rPr lang="en-US" sz="1600" b="1" dirty="0">
                          <a:solidFill>
                            <a:schemeClr val="tx1"/>
                          </a:solidFill>
                          <a:latin typeface="Times New Roman" pitchFamily="18" charset="0"/>
                          <a:cs typeface="Times New Roman" pitchFamily="18" charset="0"/>
                        </a:rPr>
                        <a:t>Martinez</a:t>
                      </a:r>
                      <a:endParaRPr lang="en-US" sz="1600" b="1" baseline="0" dirty="0">
                        <a:solidFill>
                          <a:schemeClr val="tx1"/>
                        </a:solidFill>
                        <a:latin typeface="Times New Roman" pitchFamily="18" charset="0"/>
                        <a:cs typeface="Times New Roman" pitchFamily="18" charset="0"/>
                      </a:endParaRPr>
                    </a:p>
                    <a:p>
                      <a:r>
                        <a:rPr lang="en-US" sz="1200" b="0" i="1"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Treasurer</a:t>
                      </a:r>
                    </a:p>
                  </a:txBody>
                  <a:tcPr>
                    <a:noFill/>
                  </a:tcPr>
                </a:tc>
                <a:tc>
                  <a:txBody>
                    <a:bodyPr/>
                    <a:lstStyle/>
                    <a:p>
                      <a:r>
                        <a:rPr lang="en-US" sz="1600" b="1" i="0" baseline="0" dirty="0">
                          <a:solidFill>
                            <a:schemeClr val="tx1"/>
                          </a:solidFill>
                          <a:latin typeface="Times New Roman" pitchFamily="18" charset="0"/>
                          <a:cs typeface="Times New Roman" pitchFamily="18" charset="0"/>
                        </a:rPr>
                        <a:t>Erica Storms</a:t>
                      </a:r>
                    </a:p>
                    <a:p>
                      <a:r>
                        <a:rPr lang="en-US" sz="1400" b="0" i="1" baseline="0" dirty="0">
                          <a:solidFill>
                            <a:schemeClr val="tx1"/>
                          </a:solidFill>
                          <a:latin typeface="Times New Roman" pitchFamily="18" charset="0"/>
                          <a:cs typeface="Times New Roman" pitchFamily="18" charset="0"/>
                        </a:rPr>
                        <a:t>  Technical Chair*</a:t>
                      </a:r>
                    </a:p>
                  </a:txBody>
                  <a:tcPr>
                    <a:noFill/>
                  </a:tcPr>
                </a:tc>
                <a:tc>
                  <a:txBody>
                    <a:bodyPr/>
                    <a:lstStyle/>
                    <a:p>
                      <a:endParaRPr lang="en-US" sz="1400" b="0" i="1" baseline="0" dirty="0">
                        <a:solidFill>
                          <a:schemeClr val="tx1"/>
                        </a:solidFill>
                        <a:latin typeface="Times New Roman" pitchFamily="18" charset="0"/>
                        <a:cs typeface="Times New Roman" pitchFamily="18" charset="0"/>
                      </a:endParaRPr>
                    </a:p>
                  </a:txBody>
                  <a:tcPr>
                    <a:noFill/>
                  </a:tcPr>
                </a:tc>
                <a:extLst>
                  <a:ext uri="{0D108BD9-81ED-4DB2-BD59-A6C34878D82A}">
                    <a16:rowId xmlns:a16="http://schemas.microsoft.com/office/drawing/2014/main" val="10005"/>
                  </a:ext>
                </a:extLst>
              </a:tr>
              <a:tr h="370840">
                <a:tc>
                  <a:txBody>
                    <a:bodyPr/>
                    <a:lstStyle/>
                    <a:p>
                      <a:r>
                        <a:rPr lang="en-US" sz="1600" b="1" i="0" baseline="0" dirty="0">
                          <a:solidFill>
                            <a:schemeClr val="tx1"/>
                          </a:solidFill>
                          <a:latin typeface="Times New Roman" pitchFamily="18" charset="0"/>
                          <a:cs typeface="Times New Roman" pitchFamily="18" charset="0"/>
                        </a:rPr>
                        <a:t>Aidan Cho</a:t>
                      </a:r>
                      <a:br>
                        <a:rPr lang="en-US" sz="1400" b="0" i="1" baseline="0" dirty="0">
                          <a:solidFill>
                            <a:schemeClr val="tx1"/>
                          </a:solidFill>
                          <a:latin typeface="Times New Roman" pitchFamily="18" charset="0"/>
                          <a:cs typeface="Times New Roman" pitchFamily="18" charset="0"/>
                        </a:rPr>
                      </a:br>
                      <a:r>
                        <a:rPr lang="en-US" sz="1400" b="0" i="1" baseline="0" dirty="0">
                          <a:solidFill>
                            <a:schemeClr val="tx1"/>
                          </a:solidFill>
                          <a:latin typeface="Times New Roman" pitchFamily="18" charset="0"/>
                          <a:cs typeface="Times New Roman" pitchFamily="18" charset="0"/>
                        </a:rPr>
                        <a:t>  Safe Sport Chair</a:t>
                      </a:r>
                      <a:br>
                        <a:rPr lang="en-US" sz="1400" b="0" i="1" baseline="0" dirty="0">
                          <a:solidFill>
                            <a:schemeClr val="tx1"/>
                          </a:solidFill>
                          <a:latin typeface="Times New Roman" pitchFamily="18" charset="0"/>
                          <a:cs typeface="Times New Roman" pitchFamily="18" charset="0"/>
                        </a:rPr>
                      </a:br>
                      <a:endParaRPr lang="en-US" sz="1400" b="0" i="1" baseline="0" dirty="0">
                        <a:solidFill>
                          <a:schemeClr val="tx1"/>
                        </a:solidFill>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latin typeface="Times New Roman" pitchFamily="18" charset="0"/>
                          <a:cs typeface="Times New Roman" pitchFamily="18" charset="0"/>
                        </a:rPr>
                        <a:t>Carol Olson</a:t>
                      </a:r>
                    </a:p>
                    <a:p>
                      <a:r>
                        <a:rPr lang="en-US" sz="1400" i="1" dirty="0">
                          <a:latin typeface="Times New Roman" pitchFamily="18" charset="0"/>
                          <a:cs typeface="Times New Roman" pitchFamily="18" charset="0"/>
                        </a:rPr>
                        <a:t>Diversity Equity Inclusion</a:t>
                      </a:r>
                      <a:r>
                        <a:rPr lang="en-US" sz="1400" i="1" baseline="0" dirty="0">
                          <a:latin typeface="Times New Roman" pitchFamily="18" charset="0"/>
                          <a:cs typeface="Times New Roman" pitchFamily="18" charset="0"/>
                        </a:rPr>
                        <a:t> Chair</a:t>
                      </a:r>
                      <a:endParaRPr lang="en-US" sz="1400" i="1" dirty="0">
                        <a:latin typeface="Times New Roman" pitchFamily="18" charset="0"/>
                        <a:cs typeface="Times New Roman" pitchFamily="18" charset="0"/>
                      </a:endParaRPr>
                    </a:p>
                    <a:p>
                      <a:endParaRPr lang="en-US" sz="1400" b="0" i="1" baseline="0" dirty="0">
                        <a:solidFill>
                          <a:schemeClr val="tx1"/>
                        </a:solidFill>
                        <a:latin typeface="Times New Roman" pitchFamily="18" charset="0"/>
                        <a:cs typeface="Times New Roman" pitchFamily="18" charset="0"/>
                      </a:endParaRPr>
                    </a:p>
                  </a:txBody>
                  <a:tcPr>
                    <a:noFill/>
                  </a:tcPr>
                </a:tc>
                <a:tc>
                  <a:txBody>
                    <a:bodyPr/>
                    <a:lstStyle/>
                    <a:p>
                      <a:r>
                        <a:rPr lang="en-US" sz="1600" b="1" baseline="0" dirty="0">
                          <a:solidFill>
                            <a:schemeClr val="tx1"/>
                          </a:solidFill>
                          <a:latin typeface="Times New Roman" pitchFamily="18" charset="0"/>
                          <a:cs typeface="Times New Roman" pitchFamily="18" charset="0"/>
                        </a:rPr>
                        <a:t>Lori Howard</a:t>
                      </a:r>
                      <a:br>
                        <a:rPr lang="en-US" sz="1600" b="1" baseline="0" dirty="0">
                          <a:solidFill>
                            <a:schemeClr val="tx1"/>
                          </a:solidFill>
                          <a:latin typeface="Times New Roman" pitchFamily="18" charset="0"/>
                          <a:cs typeface="Times New Roman" pitchFamily="18" charset="0"/>
                        </a:rPr>
                      </a:br>
                      <a:r>
                        <a:rPr lang="en-US" sz="1600" b="1" baseline="0" dirty="0">
                          <a:solidFill>
                            <a:schemeClr val="tx1"/>
                          </a:solidFill>
                          <a:latin typeface="Times New Roman" pitchFamily="18" charset="0"/>
                          <a:cs typeface="Times New Roman" pitchFamily="18" charset="0"/>
                        </a:rPr>
                        <a:t> </a:t>
                      </a:r>
                      <a:r>
                        <a:rPr lang="en-US" sz="1800" b="0" baseline="0" dirty="0">
                          <a:solidFill>
                            <a:schemeClr val="tx1"/>
                          </a:solidFill>
                          <a:latin typeface="Times New Roman" pitchFamily="18" charset="0"/>
                          <a:cs typeface="Times New Roman" pitchFamily="18" charset="0"/>
                        </a:rPr>
                        <a:t> </a:t>
                      </a:r>
                      <a:r>
                        <a:rPr lang="en-US" sz="1400" b="0" i="1" baseline="0" dirty="0">
                          <a:solidFill>
                            <a:schemeClr val="tx1"/>
                          </a:solidFill>
                          <a:latin typeface="Times New Roman" pitchFamily="18" charset="0"/>
                          <a:cs typeface="Times New Roman" pitchFamily="18" charset="0"/>
                        </a:rPr>
                        <a:t>Operational Risk Chair*</a:t>
                      </a:r>
                      <a:br>
                        <a:rPr lang="en-US" sz="1400" b="0" i="1" baseline="0" dirty="0">
                          <a:solidFill>
                            <a:schemeClr val="tx1"/>
                          </a:solidFill>
                          <a:latin typeface="Times New Roman" pitchFamily="18" charset="0"/>
                          <a:cs typeface="Times New Roman" pitchFamily="18" charset="0"/>
                        </a:rPr>
                      </a:br>
                      <a:br>
                        <a:rPr lang="en-US" sz="1400" b="0" i="1" baseline="0" dirty="0">
                          <a:solidFill>
                            <a:schemeClr val="tx1"/>
                          </a:solidFill>
                          <a:latin typeface="Times New Roman" pitchFamily="18" charset="0"/>
                          <a:cs typeface="Times New Roman" pitchFamily="18" charset="0"/>
                        </a:rPr>
                      </a:br>
                      <a:r>
                        <a:rPr lang="en-US" sz="1600" b="1" i="0" baseline="0" dirty="0">
                          <a:solidFill>
                            <a:schemeClr val="tx1"/>
                          </a:solidFill>
                          <a:latin typeface="Times New Roman" pitchFamily="18" charset="0"/>
                          <a:cs typeface="Times New Roman" pitchFamily="18" charset="0"/>
                        </a:rPr>
                        <a:t>Niki Schlegelmilch</a:t>
                      </a:r>
                      <a:br>
                        <a:rPr lang="en-US" sz="1400" b="0" i="1" baseline="0" dirty="0">
                          <a:solidFill>
                            <a:schemeClr val="tx1"/>
                          </a:solidFill>
                          <a:latin typeface="Times New Roman" pitchFamily="18" charset="0"/>
                          <a:cs typeface="Times New Roman" pitchFamily="18" charset="0"/>
                        </a:rPr>
                      </a:br>
                      <a:r>
                        <a:rPr lang="en-US" sz="1400" b="0" i="1" baseline="0" dirty="0">
                          <a:solidFill>
                            <a:schemeClr val="tx1"/>
                          </a:solidFill>
                          <a:latin typeface="Times New Roman" pitchFamily="18" charset="0"/>
                          <a:cs typeface="Times New Roman" pitchFamily="18" charset="0"/>
                        </a:rPr>
                        <a:t>   Governance Chair*</a:t>
                      </a:r>
                    </a:p>
                  </a:txBody>
                  <a:tcPr>
                    <a:noFill/>
                  </a:tcPr>
                </a:tc>
                <a:tc>
                  <a:txBody>
                    <a:bodyPr/>
                    <a:lstStyle/>
                    <a:p>
                      <a:r>
                        <a:rPr lang="en-US" sz="1400" b="0" i="1" baseline="0" dirty="0">
                          <a:solidFill>
                            <a:schemeClr val="tx1"/>
                          </a:solidFill>
                          <a:latin typeface="Times New Roman" pitchFamily="18" charset="0"/>
                          <a:cs typeface="Times New Roman" pitchFamily="18" charset="0"/>
                        </a:rPr>
                        <a:t>*Non-voting for BOD</a:t>
                      </a:r>
                      <a:br>
                        <a:rPr lang="en-US" sz="1400" b="0" i="1" baseline="0" dirty="0">
                          <a:solidFill>
                            <a:schemeClr val="tx1"/>
                          </a:solidFill>
                          <a:latin typeface="Times New Roman" pitchFamily="18" charset="0"/>
                          <a:cs typeface="Times New Roman" pitchFamily="18" charset="0"/>
                        </a:rPr>
                      </a:br>
                      <a:r>
                        <a:rPr lang="en-US" sz="1400" b="0" i="1" baseline="0" dirty="0">
                          <a:solidFill>
                            <a:schemeClr val="tx1"/>
                          </a:solidFill>
                          <a:latin typeface="Times New Roman" pitchFamily="18" charset="0"/>
                          <a:cs typeface="Times New Roman" pitchFamily="18" charset="0"/>
                        </a:rPr>
                        <a:t>   Voting for HOD</a:t>
                      </a:r>
                    </a:p>
                  </a:txBody>
                  <a:tcPr>
                    <a:noFill/>
                  </a:tcPr>
                </a:tc>
                <a:extLst>
                  <a:ext uri="{0D108BD9-81ED-4DB2-BD59-A6C34878D82A}">
                    <a16:rowId xmlns:a16="http://schemas.microsoft.com/office/drawing/2014/main" val="10006"/>
                  </a:ext>
                </a:extLst>
              </a:tr>
              <a:tr h="370840">
                <a:tc>
                  <a:txBody>
                    <a:bodyPr/>
                    <a:lstStyle/>
                    <a:p>
                      <a:endParaRPr lang="en-US" sz="1400" i="1" dirty="0">
                        <a:latin typeface="Times New Roman" pitchFamily="18" charset="0"/>
                        <a:cs typeface="Times New Roman" pitchFamily="18" charset="0"/>
                      </a:endParaRPr>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t>Meetings 2021-22</a:t>
            </a:r>
          </a:p>
        </p:txBody>
      </p:sp>
      <p:sp>
        <p:nvSpPr>
          <p:cNvPr id="3" name="Content Placeholder 2"/>
          <p:cNvSpPr>
            <a:spLocks noGrp="1"/>
          </p:cNvSpPr>
          <p:nvPr>
            <p:ph idx="1"/>
          </p:nvPr>
        </p:nvSpPr>
        <p:spPr>
          <a:xfrm>
            <a:off x="457200" y="1935163"/>
            <a:ext cx="8229600" cy="4618037"/>
          </a:xfrm>
        </p:spPr>
        <p:txBody>
          <a:bodyPr>
            <a:normAutofit/>
          </a:bodyPr>
          <a:lstStyle/>
          <a:p>
            <a:pPr marL="274320" indent="-274320" eaLnBrk="1" fontAlgn="auto" hangingPunct="1">
              <a:spcAft>
                <a:spcPts val="0"/>
              </a:spcAft>
              <a:buClr>
                <a:schemeClr val="accent3"/>
              </a:buClr>
              <a:buFont typeface="Wingdings 2"/>
              <a:buChar char=""/>
              <a:defRPr/>
            </a:pPr>
            <a:endParaRPr lang="en-US" b="1"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2800" b="1" dirty="0">
                <a:latin typeface="Times New Roman" pitchFamily="18" charset="0"/>
                <a:cs typeface="Times New Roman" pitchFamily="18" charset="0"/>
              </a:rPr>
              <a:t>Board of Directors </a:t>
            </a:r>
            <a:r>
              <a:rPr lang="en-US" sz="1300" b="1" dirty="0">
                <a:latin typeface="Times New Roman" pitchFamily="18" charset="0"/>
                <a:cs typeface="Times New Roman" pitchFamily="18" charset="0"/>
              </a:rPr>
              <a:t>(most 2021-2022 meetings via Zoom)</a:t>
            </a:r>
            <a:endParaRPr lang="en-US" sz="1500" b="1" dirty="0">
              <a:latin typeface="Times New Roman" pitchFamily="18" charset="0"/>
              <a:cs typeface="Times New Roman" pitchFamily="18" charset="0"/>
            </a:endParaRPr>
          </a:p>
          <a:p>
            <a:pPr marL="640080" lvl="1" indent="-246888" eaLnBrk="1" fontAlgn="auto" hangingPunct="1">
              <a:spcAft>
                <a:spcPts val="0"/>
              </a:spcAft>
              <a:buFont typeface="Arial" pitchFamily="34" charset="0"/>
              <a:buChar char="•"/>
              <a:defRPr/>
            </a:pPr>
            <a:r>
              <a:rPr lang="en-US" sz="2000" dirty="0">
                <a:latin typeface="Times New Roman" pitchFamily="18" charset="0"/>
                <a:cs typeface="Times New Roman" pitchFamily="18" charset="0"/>
              </a:rPr>
              <a:t>DATES – 3</a:t>
            </a:r>
            <a:r>
              <a:rPr lang="en-US" sz="2000" baseline="30000" dirty="0">
                <a:latin typeface="Times New Roman" pitchFamily="18" charset="0"/>
                <a:cs typeface="Times New Roman" pitchFamily="18" charset="0"/>
              </a:rPr>
              <a:t>rd</a:t>
            </a:r>
            <a:r>
              <a:rPr lang="en-US" sz="2000" dirty="0">
                <a:latin typeface="Times New Roman" pitchFamily="18" charset="0"/>
                <a:cs typeface="Times New Roman" pitchFamily="18" charset="0"/>
              </a:rPr>
              <a:t> Tuesday, bi-monthly;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September, November, January, March, May, July</a:t>
            </a:r>
            <a:br>
              <a:rPr lang="en-US" sz="1500" b="1" dirty="0">
                <a:latin typeface="Times New Roman" pitchFamily="18" charset="0"/>
                <a:cs typeface="Times New Roman" pitchFamily="18" charset="0"/>
              </a:rPr>
            </a:br>
            <a:r>
              <a:rPr lang="en-US" sz="1400" dirty="0">
                <a:latin typeface="Times New Roman" pitchFamily="18" charset="0"/>
                <a:cs typeface="Times New Roman" pitchFamily="18" charset="0"/>
              </a:rPr>
              <a:t>*Reports from all Board Members: Vice-Chairs, Committee Chairs, Coordinators due 5 days prior to the meeting date by 9pm.  All meeting documents will be sent prior to meeting.  Reminder notices will be sent.</a:t>
            </a:r>
          </a:p>
          <a:p>
            <a:pPr marL="640080" lvl="1" indent="-246888" eaLnBrk="1" fontAlgn="auto" hangingPunct="1">
              <a:spcAft>
                <a:spcPts val="0"/>
              </a:spcAft>
              <a:buFont typeface="Arial" pitchFamily="34" charset="0"/>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Arial" pitchFamily="34" charset="0"/>
              <a:buChar char="•"/>
              <a:defRPr/>
            </a:pPr>
            <a:endParaRPr lang="en-US" sz="1400" dirty="0">
              <a:latin typeface="Times New Roman" pitchFamily="18" charset="0"/>
              <a:cs typeface="Times New Roman" pitchFamily="18" charset="0"/>
            </a:endParaRPr>
          </a:p>
          <a:p>
            <a:pPr marL="640080" lvl="1" indent="-246888" eaLnBrk="1" fontAlgn="auto" hangingPunct="1">
              <a:spcAft>
                <a:spcPts val="0"/>
              </a:spcAft>
              <a:buFont typeface="Arial" pitchFamily="34" charset="0"/>
              <a:buChar char="•"/>
              <a:defRPr/>
            </a:pPr>
            <a:endParaRPr lang="en-US" sz="11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2800" b="1" dirty="0">
                <a:latin typeface="Times New Roman" pitchFamily="18" charset="0"/>
                <a:cs typeface="Times New Roman" pitchFamily="18" charset="0"/>
              </a:rPr>
              <a:t>House of Delegates</a:t>
            </a:r>
          </a:p>
          <a:p>
            <a:pPr marL="640080" lvl="1" indent="-246888" eaLnBrk="1" fontAlgn="auto" hangingPunct="1">
              <a:spcAft>
                <a:spcPts val="0"/>
              </a:spcAft>
              <a:buFont typeface="Wingdings 2"/>
              <a:buChar char=""/>
              <a:defRPr/>
            </a:pPr>
            <a:r>
              <a:rPr lang="en-US" sz="2000" dirty="0">
                <a:latin typeface="Times New Roman" pitchFamily="18" charset="0"/>
                <a:cs typeface="Times New Roman" pitchFamily="18" charset="0"/>
              </a:rPr>
              <a:t>Fall Meeting: October 31, 2021 – via Zoom</a:t>
            </a:r>
          </a:p>
          <a:p>
            <a:pPr marL="640080" lvl="1" indent="-246888" eaLnBrk="1" fontAlgn="auto" hangingPunct="1">
              <a:spcAft>
                <a:spcPts val="0"/>
              </a:spcAft>
              <a:buFont typeface="Wingdings 2"/>
              <a:buChar char=""/>
              <a:defRPr/>
            </a:pPr>
            <a:r>
              <a:rPr lang="en-US" sz="2000" dirty="0">
                <a:latin typeface="Times New Roman" pitchFamily="18" charset="0"/>
                <a:cs typeface="Times New Roman" pitchFamily="18" charset="0"/>
              </a:rPr>
              <a:t>Spring Meeting: TBD   Elections held at this meeting</a:t>
            </a:r>
          </a:p>
          <a:p>
            <a:pPr marL="274320" indent="-274320" eaLnBrk="1" fontAlgn="auto" hangingPunct="1">
              <a:spcAft>
                <a:spcPts val="0"/>
              </a:spcAft>
              <a:buClr>
                <a:schemeClr val="accent3"/>
              </a:buClr>
              <a:buFont typeface="Wingdings 2"/>
              <a:buNone/>
              <a:defRPr/>
            </a:pPr>
            <a:endParaRPr lang="en-US" b="1"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t>Consent Agenda</a:t>
            </a:r>
          </a:p>
        </p:txBody>
      </p:sp>
      <p:sp>
        <p:nvSpPr>
          <p:cNvPr id="11267" name="Content Placeholder 2"/>
          <p:cNvSpPr>
            <a:spLocks noGrp="1"/>
          </p:cNvSpPr>
          <p:nvPr>
            <p:ph idx="1"/>
          </p:nvPr>
        </p:nvSpPr>
        <p:spPr>
          <a:xfrm>
            <a:off x="533400" y="1828800"/>
            <a:ext cx="7620000" cy="1143000"/>
          </a:xfrm>
        </p:spPr>
        <p:txBody>
          <a:bodyPr/>
          <a:lstStyle/>
          <a:p>
            <a:r>
              <a:rPr lang="en-US" sz="1700">
                <a:latin typeface="Times New Roman" pitchFamily="18" charset="0"/>
                <a:cs typeface="Times New Roman" pitchFamily="18" charset="0"/>
              </a:rPr>
              <a:t>This is a component of the meeting agenda that groups routine items under one agenda item for approval.  Items in the consent agenda do require discussion before a vote.  Unless a board member requests removal of a report to new business for discussion, the entire list of reports is voted on at once.</a:t>
            </a:r>
          </a:p>
        </p:txBody>
      </p:sp>
      <p:sp>
        <p:nvSpPr>
          <p:cNvPr id="4" name="Rectangle 3"/>
          <p:cNvSpPr/>
          <p:nvPr/>
        </p:nvSpPr>
        <p:spPr>
          <a:xfrm>
            <a:off x="381000" y="2819400"/>
            <a:ext cx="8229600" cy="862013"/>
          </a:xfrm>
          <a:prstGeom prst="rect">
            <a:avLst/>
          </a:prstGeom>
        </p:spPr>
        <p:txBody>
          <a:bodyPr>
            <a:spAutoFit/>
          </a:bodyPr>
          <a:lstStyle/>
          <a:p>
            <a:pPr>
              <a:defRPr/>
            </a:pPr>
            <a:r>
              <a:rPr lang="en-US" sz="5000" dirty="0">
                <a:solidFill>
                  <a:srgbClr val="04617B"/>
                </a:solidFill>
                <a:latin typeface="Calibri"/>
                <a:ea typeface="+mj-ea"/>
                <a:cs typeface="+mj-cs"/>
              </a:rPr>
              <a:t>Meeting Minutes</a:t>
            </a:r>
            <a:endParaRPr lang="en-US" dirty="0"/>
          </a:p>
        </p:txBody>
      </p:sp>
      <p:sp>
        <p:nvSpPr>
          <p:cNvPr id="11269" name="Rectangle 5"/>
          <p:cNvSpPr>
            <a:spLocks noChangeArrowheads="1"/>
          </p:cNvSpPr>
          <p:nvPr/>
        </p:nvSpPr>
        <p:spPr bwMode="auto">
          <a:xfrm>
            <a:off x="533400" y="3657600"/>
            <a:ext cx="7162800" cy="877888"/>
          </a:xfrm>
          <a:prstGeom prst="rect">
            <a:avLst/>
          </a:prstGeom>
          <a:noFill/>
          <a:ln w="9525">
            <a:noFill/>
            <a:miter lim="800000"/>
            <a:headEnd/>
            <a:tailEnd/>
          </a:ln>
        </p:spPr>
        <p:txBody>
          <a:bodyPr>
            <a:spAutoFit/>
          </a:bodyPr>
          <a:lstStyle/>
          <a:p>
            <a:pPr marL="273050" indent="-273050" eaLnBrk="0" hangingPunct="0">
              <a:spcBef>
                <a:spcPct val="20000"/>
              </a:spcBef>
              <a:buClr>
                <a:srgbClr val="0BD0D9"/>
              </a:buClr>
              <a:buSzPct val="95000"/>
              <a:buFont typeface="Wingdings 2" pitchFamily="18" charset="2"/>
              <a:buChar char=""/>
            </a:pPr>
            <a:r>
              <a:rPr lang="en-US" sz="1700">
                <a:solidFill>
                  <a:srgbClr val="000000"/>
                </a:solidFill>
                <a:latin typeface="Times New Roman" pitchFamily="18" charset="0"/>
                <a:cs typeface="Times New Roman" pitchFamily="18" charset="0"/>
              </a:rPr>
              <a:t>Within 10 days following a Board of Directors or House of Delegates meeting, the draft meeting minutes are posted on the MWS website under MW Info tab. </a:t>
            </a:r>
          </a:p>
        </p:txBody>
      </p:sp>
      <p:sp>
        <p:nvSpPr>
          <p:cNvPr id="11270" name="Rectangle 6"/>
          <p:cNvSpPr>
            <a:spLocks noChangeArrowheads="1"/>
          </p:cNvSpPr>
          <p:nvPr/>
        </p:nvSpPr>
        <p:spPr bwMode="auto">
          <a:xfrm>
            <a:off x="381000" y="4495800"/>
            <a:ext cx="8229600" cy="862013"/>
          </a:xfrm>
          <a:prstGeom prst="rect">
            <a:avLst/>
          </a:prstGeom>
          <a:noFill/>
          <a:ln w="9525">
            <a:noFill/>
            <a:miter lim="800000"/>
            <a:headEnd/>
            <a:tailEnd/>
          </a:ln>
        </p:spPr>
        <p:txBody>
          <a:bodyPr>
            <a:spAutoFit/>
          </a:bodyPr>
          <a:lstStyle/>
          <a:p>
            <a:r>
              <a:rPr lang="en-US" sz="5000">
                <a:solidFill>
                  <a:srgbClr val="04617B"/>
                </a:solidFill>
                <a:latin typeface="Calibri" pitchFamily="34" charset="0"/>
              </a:rPr>
              <a:t>Conflict of Interest Policy</a:t>
            </a:r>
            <a:endParaRPr lang="en-US" sz="5000"/>
          </a:p>
        </p:txBody>
      </p:sp>
      <p:sp>
        <p:nvSpPr>
          <p:cNvPr id="11271" name="Rectangle 7"/>
          <p:cNvSpPr>
            <a:spLocks noChangeArrowheads="1"/>
          </p:cNvSpPr>
          <p:nvPr/>
        </p:nvSpPr>
        <p:spPr bwMode="auto">
          <a:xfrm>
            <a:off x="533400" y="5334000"/>
            <a:ext cx="7315200" cy="877888"/>
          </a:xfrm>
          <a:prstGeom prst="rect">
            <a:avLst/>
          </a:prstGeom>
          <a:noFill/>
          <a:ln w="9525">
            <a:noFill/>
            <a:miter lim="800000"/>
            <a:headEnd/>
            <a:tailEnd/>
          </a:ln>
        </p:spPr>
        <p:txBody>
          <a:bodyPr>
            <a:spAutoFit/>
          </a:bodyPr>
          <a:lstStyle/>
          <a:p>
            <a:pPr marL="273050" indent="-273050" eaLnBrk="0" hangingPunct="0">
              <a:spcBef>
                <a:spcPct val="20000"/>
              </a:spcBef>
              <a:buClr>
                <a:srgbClr val="0BD0D9"/>
              </a:buClr>
              <a:buSzPct val="95000"/>
              <a:buFont typeface="Wingdings 2" pitchFamily="18" charset="2"/>
              <a:buChar char=""/>
            </a:pPr>
            <a:r>
              <a:rPr lang="en-US" sz="1700">
                <a:solidFill>
                  <a:srgbClr val="000000"/>
                </a:solidFill>
                <a:latin typeface="Times New Roman" pitchFamily="18" charset="0"/>
                <a:cs typeface="Times New Roman" pitchFamily="18" charset="0"/>
              </a:rPr>
              <a:t>All of Board of Directors and House of Delegates members are required to read and sign the </a:t>
            </a:r>
            <a:r>
              <a:rPr lang="en-US" sz="1700">
                <a:latin typeface="Times New Roman" pitchFamily="18" charset="0"/>
                <a:cs typeface="Times New Roman" pitchFamily="18" charset="0"/>
              </a:rPr>
              <a:t>Statement of Principles on Ethical Behavior and Conflict of Interest Policy Annually.</a:t>
            </a:r>
            <a:endParaRPr lang="en-US" sz="1700">
              <a:solidFill>
                <a:srgbClr val="00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533400"/>
            <a:ext cx="8839200" cy="1276350"/>
          </a:xfrm>
        </p:spPr>
        <p:txBody>
          <a:bodyPr/>
          <a:lstStyle/>
          <a:p>
            <a:pPr algn="ctr"/>
            <a:r>
              <a:rPr lang="en-US" sz="4000">
                <a:solidFill>
                  <a:srgbClr val="04617B"/>
                </a:solidFill>
              </a:rPr>
              <a:t>Duty of Care*Duty of Loyalty* </a:t>
            </a:r>
            <a:br>
              <a:rPr lang="en-US" sz="4000">
                <a:solidFill>
                  <a:srgbClr val="04617B"/>
                </a:solidFill>
              </a:rPr>
            </a:br>
            <a:r>
              <a:rPr lang="en-US" sz="4000">
                <a:solidFill>
                  <a:srgbClr val="04617B"/>
                </a:solidFill>
              </a:rPr>
              <a:t>Duty of Obedience *Duty of Transparency</a:t>
            </a:r>
            <a:endParaRPr lang="en-US"/>
          </a:p>
        </p:txBody>
      </p:sp>
      <p:sp>
        <p:nvSpPr>
          <p:cNvPr id="3" name="Content Placeholder 2"/>
          <p:cNvSpPr>
            <a:spLocks noGrp="1"/>
          </p:cNvSpPr>
          <p:nvPr>
            <p:ph idx="1"/>
          </p:nvPr>
        </p:nvSpPr>
        <p:spPr>
          <a:xfrm>
            <a:off x="228600" y="1676400"/>
            <a:ext cx="8686800" cy="4800600"/>
          </a:xfrm>
        </p:spPr>
        <p:txBody>
          <a:bodyPr/>
          <a:lstStyle/>
          <a:p>
            <a:pPr marL="0" indent="0" algn="just" eaLnBrk="1" fontAlgn="auto" hangingPunct="1">
              <a:spcAft>
                <a:spcPts val="0"/>
              </a:spcAft>
              <a:buFont typeface="Wingdings 2" pitchFamily="18" charset="2"/>
              <a:buNone/>
              <a:defRPr/>
            </a:pPr>
            <a:r>
              <a:rPr lang="en-US" sz="1600" dirty="0">
                <a:solidFill>
                  <a:prstClr val="black"/>
                </a:solidFill>
                <a:latin typeface="Times New Roman" pitchFamily="18" charset="0"/>
                <a:cs typeface="Times New Roman" pitchFamily="18" charset="0"/>
              </a:rPr>
              <a:t>According to non-profit corporation law, a board member MUST meet certain standards of conduct and attention to his or her responsibilities to the organization.  These are referred to as the Duty of Care, the Duty of Loyalty, the Duty of Obedience, and the Duty of Transparency.</a:t>
            </a:r>
          </a:p>
          <a:p>
            <a:pPr marL="274320" indent="-274320" algn="ctr" eaLnBrk="1" fontAlgn="auto" hangingPunct="1">
              <a:spcAft>
                <a:spcPts val="0"/>
              </a:spcAft>
              <a:buFont typeface="Wingdings 2" pitchFamily="18" charset="2"/>
              <a:buNone/>
              <a:defRPr/>
            </a:pPr>
            <a:r>
              <a:rPr lang="en-US" sz="1600" b="1" dirty="0">
                <a:solidFill>
                  <a:prstClr val="black"/>
                </a:solidFill>
                <a:latin typeface="Times New Roman" pitchFamily="18" charset="0"/>
                <a:cs typeface="Times New Roman" pitchFamily="18" charset="0"/>
              </a:rPr>
              <a:t>Duty of Care </a:t>
            </a:r>
          </a:p>
          <a:p>
            <a:pPr marL="91440" indent="-274320" algn="ctr" eaLnBrk="1" fontAlgn="auto" hangingPunct="1">
              <a:spcAft>
                <a:spcPts val="0"/>
              </a:spcAft>
              <a:buFont typeface="Wingdings 2" pitchFamily="18" charset="2"/>
              <a:buNone/>
              <a:defRPr/>
            </a:pPr>
            <a:r>
              <a:rPr lang="en-US" sz="1600" kern="0" dirty="0">
                <a:solidFill>
                  <a:prstClr val="black"/>
                </a:solidFill>
                <a:latin typeface="Times New Roman" pitchFamily="18" charset="0"/>
                <a:cs typeface="Times New Roman" pitchFamily="18" charset="0"/>
              </a:rPr>
              <a:t>Use your best judgment and exercise </a:t>
            </a:r>
            <a:br>
              <a:rPr lang="en-US" sz="1600" kern="0" dirty="0">
                <a:solidFill>
                  <a:prstClr val="black"/>
                </a:solidFill>
                <a:latin typeface="Times New Roman" pitchFamily="18" charset="0"/>
                <a:cs typeface="Times New Roman" pitchFamily="18" charset="0"/>
              </a:rPr>
            </a:br>
            <a:r>
              <a:rPr lang="en-US" sz="1600" kern="0" dirty="0">
                <a:solidFill>
                  <a:prstClr val="black"/>
                </a:solidFill>
                <a:latin typeface="Times New Roman" pitchFamily="18" charset="0"/>
                <a:cs typeface="Times New Roman" pitchFamily="18" charset="0"/>
              </a:rPr>
              <a:t>reasonable caution in making decisions.</a:t>
            </a:r>
          </a:p>
          <a:p>
            <a:pPr marL="91440" indent="-274320" algn="ctr" eaLnBrk="1" fontAlgn="auto" hangingPunct="1">
              <a:spcAft>
                <a:spcPts val="0"/>
              </a:spcAft>
              <a:buFont typeface="Wingdings 2" pitchFamily="18" charset="2"/>
              <a:buNone/>
              <a:defRPr/>
            </a:pPr>
            <a:r>
              <a:rPr lang="en-US" sz="1600" b="1" dirty="0">
                <a:solidFill>
                  <a:prstClr val="black"/>
                </a:solidFill>
                <a:latin typeface="Times New Roman" pitchFamily="18" charset="0"/>
                <a:cs typeface="Times New Roman" pitchFamily="18" charset="0"/>
              </a:rPr>
              <a:t>Duty of Loyalty</a:t>
            </a:r>
            <a:br>
              <a:rPr lang="en-US" sz="1600" b="1" dirty="0">
                <a:solidFill>
                  <a:prstClr val="black"/>
                </a:solidFill>
                <a:latin typeface="Times New Roman" pitchFamily="18" charset="0"/>
                <a:cs typeface="Times New Roman" pitchFamily="18" charset="0"/>
              </a:rPr>
            </a:br>
            <a:r>
              <a:rPr lang="en-US" sz="1600" dirty="0">
                <a:solidFill>
                  <a:prstClr val="black"/>
                </a:solidFill>
                <a:latin typeface="Times New Roman" pitchFamily="18" charset="0"/>
                <a:cs typeface="Times New Roman" pitchFamily="18" charset="0"/>
              </a:rPr>
              <a:t>Put your personal and professional interests </a:t>
            </a:r>
            <a:br>
              <a:rPr lang="en-US" sz="1600" dirty="0">
                <a:solidFill>
                  <a:prstClr val="black"/>
                </a:solidFill>
                <a:latin typeface="Times New Roman" pitchFamily="18" charset="0"/>
                <a:cs typeface="Times New Roman" pitchFamily="18" charset="0"/>
              </a:rPr>
            </a:br>
            <a:r>
              <a:rPr lang="en-US" sz="1600" dirty="0">
                <a:solidFill>
                  <a:prstClr val="black"/>
                </a:solidFill>
                <a:latin typeface="Times New Roman" pitchFamily="18" charset="0"/>
                <a:cs typeface="Times New Roman" pitchFamily="18" charset="0"/>
              </a:rPr>
              <a:t>aside for the good of the organization.  </a:t>
            </a:r>
          </a:p>
          <a:p>
            <a:pPr marL="274320" indent="-274320" algn="ctr" eaLnBrk="1" fontAlgn="auto" hangingPunct="1">
              <a:lnSpc>
                <a:spcPct val="120000"/>
              </a:lnSpc>
              <a:spcAft>
                <a:spcPts val="0"/>
              </a:spcAft>
              <a:buFont typeface="Wingdings 2" pitchFamily="18" charset="2"/>
              <a:buNone/>
              <a:defRPr/>
            </a:pPr>
            <a:r>
              <a:rPr lang="en-US" sz="1600" b="1" dirty="0">
                <a:solidFill>
                  <a:prstClr val="black"/>
                </a:solidFill>
                <a:latin typeface="Times New Roman" pitchFamily="18" charset="0"/>
                <a:cs typeface="Times New Roman" pitchFamily="18" charset="0"/>
              </a:rPr>
              <a:t>Duty of Obedience</a:t>
            </a:r>
          </a:p>
          <a:p>
            <a:pPr marL="274320" indent="-274320" algn="ctr" eaLnBrk="1" fontAlgn="auto" hangingPunct="1">
              <a:spcAft>
                <a:spcPts val="0"/>
              </a:spcAft>
              <a:buFont typeface="Wingdings 2" pitchFamily="18" charset="2"/>
              <a:buNone/>
              <a:defRPr/>
            </a:pPr>
            <a:r>
              <a:rPr lang="en-US" sz="1600" dirty="0">
                <a:solidFill>
                  <a:prstClr val="black"/>
                </a:solidFill>
                <a:latin typeface="Times New Roman" pitchFamily="18" charset="0"/>
                <a:cs typeface="Times New Roman" pitchFamily="18" charset="0"/>
              </a:rPr>
              <a:t>Be true to the MWS mission and vision and </a:t>
            </a:r>
          </a:p>
          <a:p>
            <a:pPr marL="274320" indent="-274320" algn="ctr" eaLnBrk="1" fontAlgn="auto" hangingPunct="1">
              <a:spcAft>
                <a:spcPts val="1200"/>
              </a:spcAft>
              <a:buFont typeface="Wingdings 2" pitchFamily="18" charset="2"/>
              <a:buNone/>
              <a:defRPr/>
            </a:pPr>
            <a:r>
              <a:rPr lang="en-US" sz="1600" dirty="0">
                <a:solidFill>
                  <a:prstClr val="black"/>
                </a:solidFill>
                <a:latin typeface="Times New Roman" pitchFamily="18" charset="0"/>
                <a:cs typeface="Times New Roman" pitchFamily="18" charset="0"/>
              </a:rPr>
              <a:t>follow all the laws and regulations that may apply to non-profits.</a:t>
            </a:r>
          </a:p>
          <a:p>
            <a:pPr marL="274320" indent="-274320" algn="ctr" eaLnBrk="1" fontAlgn="auto" hangingPunct="1">
              <a:spcAft>
                <a:spcPts val="0"/>
              </a:spcAft>
              <a:buFont typeface="Wingdings 2" pitchFamily="18" charset="2"/>
              <a:buNone/>
              <a:defRPr/>
            </a:pPr>
            <a:r>
              <a:rPr lang="en-US" sz="1600" b="1" dirty="0">
                <a:solidFill>
                  <a:prstClr val="black"/>
                </a:solidFill>
                <a:latin typeface="Times New Roman" pitchFamily="18" charset="0"/>
                <a:cs typeface="Times New Roman" pitchFamily="18" charset="0"/>
              </a:rPr>
              <a:t>Duty of Transparency</a:t>
            </a:r>
          </a:p>
          <a:p>
            <a:pPr marL="274320" indent="-274320" algn="ctr" eaLnBrk="1" fontAlgn="auto" hangingPunct="1">
              <a:spcAft>
                <a:spcPts val="0"/>
              </a:spcAft>
              <a:buFont typeface="Wingdings 2" pitchFamily="18" charset="2"/>
              <a:buNone/>
              <a:defRPr/>
            </a:pPr>
            <a:r>
              <a:rPr lang="en-US" sz="1600" dirty="0">
                <a:solidFill>
                  <a:prstClr val="black"/>
                </a:solidFill>
                <a:latin typeface="Times New Roman" pitchFamily="18" charset="0"/>
                <a:cs typeface="Times New Roman" pitchFamily="18" charset="0"/>
              </a:rPr>
              <a:t>Establish a system of operation that allows outsiders to see how the </a:t>
            </a:r>
          </a:p>
          <a:p>
            <a:pPr marL="274320" indent="-274320" algn="ctr" eaLnBrk="1" fontAlgn="auto" hangingPunct="1">
              <a:spcAft>
                <a:spcPts val="0"/>
              </a:spcAft>
              <a:buFont typeface="Wingdings 2" pitchFamily="18" charset="2"/>
              <a:buNone/>
              <a:defRPr/>
            </a:pPr>
            <a:r>
              <a:rPr lang="en-US" sz="1600" dirty="0">
                <a:solidFill>
                  <a:prstClr val="black"/>
                </a:solidFill>
                <a:latin typeface="Times New Roman" pitchFamily="18" charset="0"/>
                <a:cs typeface="Times New Roman" pitchFamily="18" charset="0"/>
              </a:rPr>
              <a:t>organization operates, makes decisions, and uses resources; an </a:t>
            </a:r>
          </a:p>
          <a:p>
            <a:pPr marL="274320" indent="-274320" algn="ctr" eaLnBrk="1" fontAlgn="auto" hangingPunct="1">
              <a:spcAft>
                <a:spcPts val="0"/>
              </a:spcAft>
              <a:buFont typeface="Wingdings 2" pitchFamily="18" charset="2"/>
              <a:buNone/>
              <a:defRPr/>
            </a:pPr>
            <a:r>
              <a:rPr lang="en-US" sz="1600" dirty="0">
                <a:solidFill>
                  <a:prstClr val="black"/>
                </a:solidFill>
                <a:latin typeface="Times New Roman" pitchFamily="18" charset="0"/>
                <a:cs typeface="Times New Roman" pitchFamily="18" charset="0"/>
              </a:rPr>
              <a:t>important aspect to ensure the public trust in an organization</a:t>
            </a:r>
          </a:p>
          <a:p>
            <a:pPr>
              <a:buFont typeface="Wingdings 2" pitchFamily="18" charset="2"/>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914400"/>
            <a:ext cx="8229600" cy="762000"/>
          </a:xfrm>
        </p:spPr>
        <p:txBody>
          <a:bodyPr/>
          <a:lstStyle/>
          <a:p>
            <a:pPr eaLnBrk="1" hangingPunct="1"/>
            <a:r>
              <a:rPr lang="en-US" sz="4200"/>
              <a:t>Divisions, Committees &amp; Coordinators</a:t>
            </a:r>
          </a:p>
        </p:txBody>
      </p:sp>
      <p:sp>
        <p:nvSpPr>
          <p:cNvPr id="13315" name="Content Placeholder 2"/>
          <p:cNvSpPr>
            <a:spLocks noGrp="1"/>
          </p:cNvSpPr>
          <p:nvPr>
            <p:ph idx="1"/>
          </p:nvPr>
        </p:nvSpPr>
        <p:spPr>
          <a:xfrm>
            <a:off x="152400" y="1752600"/>
            <a:ext cx="8763000" cy="4572000"/>
          </a:xfrm>
        </p:spPr>
        <p:txBody>
          <a:bodyPr/>
          <a:lstStyle/>
          <a:p>
            <a:pPr eaLnBrk="1" hangingPunct="1"/>
            <a:r>
              <a:rPr lang="en-US" b="1"/>
              <a:t>DIVISIONS</a:t>
            </a:r>
          </a:p>
          <a:p>
            <a:pPr eaLnBrk="1" hangingPunct="1"/>
            <a:endParaRPr lang="en-US" b="1"/>
          </a:p>
          <a:p>
            <a:pPr eaLnBrk="1" hangingPunct="1">
              <a:buFont typeface="Wingdings 2" pitchFamily="18" charset="2"/>
              <a:buNone/>
            </a:pPr>
            <a:br>
              <a:rPr lang="en-US" sz="1600"/>
            </a:br>
            <a:endParaRPr lang="en-US" sz="1600"/>
          </a:p>
        </p:txBody>
      </p:sp>
      <p:graphicFrame>
        <p:nvGraphicFramePr>
          <p:cNvPr id="4" name="Table 3"/>
          <p:cNvGraphicFramePr>
            <a:graphicFrameLocks noGrp="1"/>
          </p:cNvGraphicFramePr>
          <p:nvPr/>
        </p:nvGraphicFramePr>
        <p:xfrm>
          <a:off x="228600" y="2286000"/>
          <a:ext cx="8778240" cy="762000"/>
        </p:xfrm>
        <a:graphic>
          <a:graphicData uri="http://schemas.openxmlformats.org/drawingml/2006/table">
            <a:tbl>
              <a:tblPr firstRow="1" bandRow="1">
                <a:tableStyleId>{5C22544A-7EE6-4342-B048-85BDC9FD1C3A}</a:tableStyleId>
              </a:tblPr>
              <a:tblGrid>
                <a:gridCol w="1463040">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gridCol w="1539240">
                  <a:extLst>
                    <a:ext uri="{9D8B030D-6E8A-4147-A177-3AD203B41FA5}">
                      <a16:colId xmlns:a16="http://schemas.microsoft.com/office/drawing/2014/main" val="20004"/>
                    </a:ext>
                  </a:extLst>
                </a:gridCol>
                <a:gridCol w="1386840">
                  <a:extLst>
                    <a:ext uri="{9D8B030D-6E8A-4147-A177-3AD203B41FA5}">
                      <a16:colId xmlns:a16="http://schemas.microsoft.com/office/drawing/2014/main" val="20005"/>
                    </a:ext>
                  </a:extLst>
                </a:gridCol>
              </a:tblGrid>
              <a:tr h="762000">
                <a:tc>
                  <a:txBody>
                    <a:bodyPr/>
                    <a:lstStyle/>
                    <a:p>
                      <a:pPr algn="ctr"/>
                      <a:r>
                        <a:rPr lang="en-US" sz="1150" dirty="0">
                          <a:solidFill>
                            <a:schemeClr val="bg1">
                              <a:lumMod val="95000"/>
                            </a:schemeClr>
                          </a:solidFill>
                          <a:latin typeface="Times New Roman" pitchFamily="18" charset="0"/>
                          <a:cs typeface="Times New Roman" pitchFamily="18" charset="0"/>
                        </a:rPr>
                        <a:t>ADMINISTRATON</a:t>
                      </a:r>
                    </a:p>
                    <a:p>
                      <a:pPr algn="ctr"/>
                      <a:r>
                        <a:rPr lang="en-US" sz="1200" dirty="0">
                          <a:solidFill>
                            <a:schemeClr val="bg1">
                              <a:lumMod val="95000"/>
                            </a:schemeClr>
                          </a:solidFill>
                          <a:latin typeface="Times New Roman" pitchFamily="18" charset="0"/>
                          <a:cs typeface="Times New Roman" pitchFamily="18" charset="0"/>
                        </a:rPr>
                        <a:t>Administrative</a:t>
                      </a:r>
                    </a:p>
                    <a:p>
                      <a:pPr algn="ctr"/>
                      <a:r>
                        <a:rPr lang="en-US" sz="1200" dirty="0">
                          <a:solidFill>
                            <a:schemeClr val="bg1">
                              <a:lumMod val="95000"/>
                            </a:schemeClr>
                          </a:solidFill>
                          <a:latin typeface="Times New Roman" pitchFamily="18" charset="0"/>
                          <a:cs typeface="Times New Roman" pitchFamily="18" charset="0"/>
                        </a:rPr>
                        <a:t>Vice-Chair</a:t>
                      </a:r>
                    </a:p>
                  </a:txBody>
                  <a:tcPr/>
                </a:tc>
                <a:tc>
                  <a:txBody>
                    <a:bodyPr/>
                    <a:lstStyle/>
                    <a:p>
                      <a:pPr algn="ctr"/>
                      <a:r>
                        <a:rPr lang="en-US" sz="1200" dirty="0">
                          <a:solidFill>
                            <a:schemeClr val="bg1">
                              <a:lumMod val="95000"/>
                            </a:schemeClr>
                          </a:solidFill>
                          <a:latin typeface="Times New Roman" pitchFamily="18" charset="0"/>
                          <a:cs typeface="Times New Roman" pitchFamily="18" charset="0"/>
                        </a:rPr>
                        <a:t>AGE-GROUP</a:t>
                      </a:r>
                    </a:p>
                    <a:p>
                      <a:pPr algn="ctr"/>
                      <a:r>
                        <a:rPr lang="en-US" sz="1200" dirty="0">
                          <a:solidFill>
                            <a:schemeClr val="bg1">
                              <a:lumMod val="95000"/>
                            </a:schemeClr>
                          </a:solidFill>
                          <a:latin typeface="Times New Roman" pitchFamily="18" charset="0"/>
                          <a:cs typeface="Times New Roman" pitchFamily="18" charset="0"/>
                        </a:rPr>
                        <a:t>Age Group </a:t>
                      </a:r>
                    </a:p>
                    <a:p>
                      <a:pPr algn="ctr"/>
                      <a:r>
                        <a:rPr lang="en-US" sz="1200" dirty="0">
                          <a:solidFill>
                            <a:schemeClr val="bg1">
                              <a:lumMod val="95000"/>
                            </a:schemeClr>
                          </a:solidFill>
                          <a:latin typeface="Times New Roman" pitchFamily="18" charset="0"/>
                          <a:cs typeface="Times New Roman" pitchFamily="18" charset="0"/>
                        </a:rPr>
                        <a:t>Vice-Chair</a:t>
                      </a:r>
                    </a:p>
                  </a:txBody>
                  <a:tcPr/>
                </a:tc>
                <a:tc>
                  <a:txBody>
                    <a:bodyPr/>
                    <a:lstStyle/>
                    <a:p>
                      <a:pPr algn="ctr"/>
                      <a:r>
                        <a:rPr lang="en-US" sz="1200" dirty="0">
                          <a:solidFill>
                            <a:schemeClr val="bg1">
                              <a:lumMod val="95000"/>
                            </a:schemeClr>
                          </a:solidFill>
                          <a:latin typeface="Times New Roman" pitchFamily="18" charset="0"/>
                          <a:cs typeface="Times New Roman" pitchFamily="18" charset="0"/>
                        </a:rPr>
                        <a:t>SENIOR</a:t>
                      </a:r>
                    </a:p>
                    <a:p>
                      <a:pPr algn="ctr"/>
                      <a:r>
                        <a:rPr lang="en-US" sz="1200" dirty="0">
                          <a:solidFill>
                            <a:schemeClr val="bg1">
                              <a:lumMod val="95000"/>
                            </a:schemeClr>
                          </a:solidFill>
                          <a:latin typeface="Times New Roman" pitchFamily="18" charset="0"/>
                          <a:cs typeface="Times New Roman" pitchFamily="18" charset="0"/>
                        </a:rPr>
                        <a:t>Senior</a:t>
                      </a:r>
                    </a:p>
                    <a:p>
                      <a:pPr algn="ctr"/>
                      <a:r>
                        <a:rPr lang="en-US" sz="1200" dirty="0">
                          <a:solidFill>
                            <a:schemeClr val="bg1">
                              <a:lumMod val="95000"/>
                            </a:schemeClr>
                          </a:solidFill>
                          <a:latin typeface="Times New Roman" pitchFamily="18" charset="0"/>
                          <a:cs typeface="Times New Roman" pitchFamily="18" charset="0"/>
                        </a:rPr>
                        <a:t>Vice-Chair</a:t>
                      </a:r>
                    </a:p>
                  </a:txBody>
                  <a:tcPr/>
                </a:tc>
                <a:tc>
                  <a:txBody>
                    <a:bodyPr/>
                    <a:lstStyle/>
                    <a:p>
                      <a:pPr algn="ctr"/>
                      <a:r>
                        <a:rPr lang="en-US" sz="1200" dirty="0">
                          <a:solidFill>
                            <a:schemeClr val="bg1">
                              <a:lumMod val="95000"/>
                            </a:schemeClr>
                          </a:solidFill>
                          <a:latin typeface="Times New Roman" pitchFamily="18" charset="0"/>
                          <a:cs typeface="Times New Roman" pitchFamily="18" charset="0"/>
                        </a:rPr>
                        <a:t>FINANCE</a:t>
                      </a:r>
                    </a:p>
                    <a:p>
                      <a:pPr algn="ctr"/>
                      <a:r>
                        <a:rPr lang="en-US" sz="1200" dirty="0">
                          <a:solidFill>
                            <a:schemeClr val="bg1">
                              <a:lumMod val="95000"/>
                            </a:schemeClr>
                          </a:solidFill>
                          <a:latin typeface="Times New Roman" pitchFamily="18" charset="0"/>
                          <a:cs typeface="Times New Roman" pitchFamily="18" charset="0"/>
                        </a:rPr>
                        <a:t>Finance</a:t>
                      </a:r>
                    </a:p>
                    <a:p>
                      <a:pPr algn="ctr"/>
                      <a:r>
                        <a:rPr lang="en-US" sz="1200" dirty="0">
                          <a:solidFill>
                            <a:schemeClr val="bg1">
                              <a:lumMod val="95000"/>
                            </a:schemeClr>
                          </a:solidFill>
                          <a:latin typeface="Times New Roman" pitchFamily="18" charset="0"/>
                          <a:cs typeface="Times New Roman" pitchFamily="18" charset="0"/>
                        </a:rPr>
                        <a:t>Vice-Chair</a:t>
                      </a:r>
                    </a:p>
                  </a:txBody>
                  <a:tcPr/>
                </a:tc>
                <a:tc>
                  <a:txBody>
                    <a:bodyPr/>
                    <a:lstStyle/>
                    <a:p>
                      <a:pPr algn="ctr"/>
                      <a:r>
                        <a:rPr lang="en-US" sz="1200" dirty="0">
                          <a:solidFill>
                            <a:schemeClr val="bg1">
                              <a:lumMod val="95000"/>
                            </a:schemeClr>
                          </a:solidFill>
                          <a:latin typeface="Times New Roman" pitchFamily="18" charset="0"/>
                          <a:cs typeface="Times New Roman" pitchFamily="18" charset="0"/>
                        </a:rPr>
                        <a:t>ATHLETES</a:t>
                      </a:r>
                    </a:p>
                    <a:p>
                      <a:pPr algn="ctr"/>
                      <a:r>
                        <a:rPr lang="en-US" sz="1200" dirty="0">
                          <a:solidFill>
                            <a:schemeClr val="bg1">
                              <a:lumMod val="95000"/>
                            </a:schemeClr>
                          </a:solidFill>
                          <a:latin typeface="Times New Roman" pitchFamily="18" charset="0"/>
                          <a:cs typeface="Times New Roman" pitchFamily="18" charset="0"/>
                        </a:rPr>
                        <a:t>Senior</a:t>
                      </a:r>
                      <a:r>
                        <a:rPr lang="en-US" sz="1200" baseline="0" dirty="0">
                          <a:solidFill>
                            <a:schemeClr val="bg1">
                              <a:lumMod val="95000"/>
                            </a:schemeClr>
                          </a:solidFill>
                          <a:latin typeface="Times New Roman" pitchFamily="18" charset="0"/>
                          <a:cs typeface="Times New Roman" pitchFamily="18" charset="0"/>
                        </a:rPr>
                        <a:t> </a:t>
                      </a:r>
                      <a:r>
                        <a:rPr lang="en-US" sz="1200" dirty="0">
                          <a:solidFill>
                            <a:schemeClr val="bg1">
                              <a:lumMod val="95000"/>
                            </a:schemeClr>
                          </a:solidFill>
                          <a:latin typeface="Times New Roman" pitchFamily="18" charset="0"/>
                          <a:cs typeface="Times New Roman" pitchFamily="18" charset="0"/>
                        </a:rPr>
                        <a:t>Athlete Representative</a:t>
                      </a:r>
                    </a:p>
                  </a:txBody>
                  <a:tcPr/>
                </a:tc>
                <a:tc>
                  <a:txBody>
                    <a:bodyPr/>
                    <a:lstStyle/>
                    <a:p>
                      <a:pPr algn="ctr"/>
                      <a:r>
                        <a:rPr lang="en-US" sz="1200" dirty="0">
                          <a:solidFill>
                            <a:schemeClr val="bg1">
                              <a:lumMod val="95000"/>
                            </a:schemeClr>
                          </a:solidFill>
                          <a:latin typeface="Times New Roman" pitchFamily="18" charset="0"/>
                          <a:cs typeface="Times New Roman" pitchFamily="18" charset="0"/>
                        </a:rPr>
                        <a:t>COACHES</a:t>
                      </a:r>
                    </a:p>
                    <a:p>
                      <a:pPr algn="ctr"/>
                      <a:r>
                        <a:rPr lang="en-US" sz="1200" dirty="0">
                          <a:solidFill>
                            <a:schemeClr val="bg1">
                              <a:lumMod val="95000"/>
                            </a:schemeClr>
                          </a:solidFill>
                          <a:latin typeface="Times New Roman" pitchFamily="18" charset="0"/>
                          <a:cs typeface="Times New Roman" pitchFamily="18" charset="0"/>
                        </a:rPr>
                        <a:t>Coach </a:t>
                      </a:r>
                    </a:p>
                    <a:p>
                      <a:pPr algn="ctr"/>
                      <a:r>
                        <a:rPr lang="en-US" sz="1200" dirty="0">
                          <a:solidFill>
                            <a:schemeClr val="bg1">
                              <a:lumMod val="95000"/>
                            </a:schemeClr>
                          </a:solidFill>
                          <a:latin typeface="Times New Roman" pitchFamily="18" charset="0"/>
                          <a:cs typeface="Times New Roman" pitchFamily="18" charset="0"/>
                        </a:rPr>
                        <a:t>Representative</a:t>
                      </a:r>
                    </a:p>
                  </a:txBody>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nvGraphicFramePr>
        <p:xfrm>
          <a:off x="228600" y="3048000"/>
          <a:ext cx="8763000" cy="3749040"/>
        </p:xfrm>
        <a:graphic>
          <a:graphicData uri="http://schemas.openxmlformats.org/drawingml/2006/table">
            <a:tbl>
              <a:tblPr firstRow="1" bandRow="1">
                <a:tableStyleId>{5C22544A-7EE6-4342-B048-85BDC9FD1C3A}</a:tableStyleId>
              </a:tblPr>
              <a:tblGrid>
                <a:gridCol w="1460500">
                  <a:extLst>
                    <a:ext uri="{9D8B030D-6E8A-4147-A177-3AD203B41FA5}">
                      <a16:colId xmlns:a16="http://schemas.microsoft.com/office/drawing/2014/main" val="20000"/>
                    </a:ext>
                  </a:extLst>
                </a:gridCol>
                <a:gridCol w="1460500">
                  <a:extLst>
                    <a:ext uri="{9D8B030D-6E8A-4147-A177-3AD203B41FA5}">
                      <a16:colId xmlns:a16="http://schemas.microsoft.com/office/drawing/2014/main" val="20001"/>
                    </a:ext>
                  </a:extLst>
                </a:gridCol>
                <a:gridCol w="1460500">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5494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3200400">
                <a:tc>
                  <a:txBody>
                    <a:bodyPr/>
                    <a:lstStyle/>
                    <a:p>
                      <a:pPr marL="0" lvl="1" indent="0" algn="ctr"/>
                      <a:r>
                        <a:rPr kumimoji="0" lang="en-US" sz="1000" b="0" kern="1200" dirty="0">
                          <a:solidFill>
                            <a:schemeClr val="tx1"/>
                          </a:solidFill>
                          <a:latin typeface="+mn-lt"/>
                          <a:ea typeface="+mn-ea"/>
                          <a:cs typeface="+mn-cs"/>
                        </a:rPr>
                        <a:t>Awards Banquet</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Bylaws/Legislation/</a:t>
                      </a:r>
                      <a:br>
                        <a:rPr kumimoji="0" lang="en-US" sz="1000" b="0" kern="1200" dirty="0">
                          <a:solidFill>
                            <a:schemeClr val="tx1"/>
                          </a:solidFill>
                          <a:latin typeface="+mn-lt"/>
                          <a:ea typeface="+mn-ea"/>
                          <a:cs typeface="+mn-cs"/>
                        </a:rPr>
                      </a:br>
                      <a:r>
                        <a:rPr kumimoji="0" lang="en-US" sz="1000" b="0" kern="1200" dirty="0">
                          <a:solidFill>
                            <a:schemeClr val="tx1"/>
                          </a:solidFill>
                          <a:latin typeface="+mn-lt"/>
                          <a:ea typeface="+mn-ea"/>
                          <a:cs typeface="+mn-cs"/>
                        </a:rPr>
                        <a:t>Rules/Policies and Procedures Manual</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Club Development</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Computer/Office Equipment</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Elections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Insurance</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Legal (General Counsel, if applicable)</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Membership/</a:t>
                      </a:r>
                      <a:r>
                        <a:rPr kumimoji="0" lang="en-US" sz="1000" b="0" kern="1200" dirty="0" err="1">
                          <a:solidFill>
                            <a:schemeClr val="tx1"/>
                          </a:solidFill>
                          <a:latin typeface="+mn-lt"/>
                          <a:ea typeface="+mn-ea"/>
                          <a:cs typeface="+mn-cs"/>
                        </a:rPr>
                        <a:t>Reg</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SWIMS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Personnel</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Public Relations/ Publications/</a:t>
                      </a:r>
                      <a:br>
                        <a:rPr kumimoji="0" lang="en-US" sz="1000" b="0" kern="1200" dirty="0">
                          <a:solidFill>
                            <a:schemeClr val="tx1"/>
                          </a:solidFill>
                          <a:latin typeface="+mn-lt"/>
                          <a:ea typeface="+mn-ea"/>
                          <a:cs typeface="+mn-cs"/>
                        </a:rPr>
                      </a:br>
                      <a:r>
                        <a:rPr kumimoji="0" lang="en-US" sz="1000" b="0" kern="1200" dirty="0">
                          <a:solidFill>
                            <a:schemeClr val="tx1"/>
                          </a:solidFill>
                          <a:latin typeface="+mn-lt"/>
                          <a:ea typeface="+mn-ea"/>
                          <a:cs typeface="+mn-cs"/>
                        </a:rPr>
                        <a:t>Newsletters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Records/Top 10 Tabulation</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Safe Sport</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Swim Guide/Parents Manual</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Secretary</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Special Events</a:t>
                      </a:r>
                      <a:endParaRPr lang="en-US" sz="1000" b="0" dirty="0">
                        <a:solidFill>
                          <a:schemeClr val="tx1"/>
                        </a:solidFill>
                      </a:endParaRPr>
                    </a:p>
                  </a:txBody>
                  <a:tcPr>
                    <a:solidFill>
                      <a:schemeClr val="bg2">
                        <a:lumMod val="90000"/>
                      </a:schemeClr>
                    </a:solidFill>
                  </a:tcPr>
                </a:tc>
                <a:tc>
                  <a:txBody>
                    <a:bodyPr/>
                    <a:lstStyle/>
                    <a:p>
                      <a:pPr marL="0" lvl="1" indent="0" algn="ctr"/>
                      <a:r>
                        <a:rPr kumimoji="0" lang="en-US" sz="1000" b="0" kern="1200" dirty="0">
                          <a:solidFill>
                            <a:schemeClr val="tx1"/>
                          </a:solidFill>
                          <a:latin typeface="+mn-lt"/>
                          <a:ea typeface="+mn-ea"/>
                          <a:cs typeface="+mn-cs"/>
                        </a:rPr>
                        <a:t>Annual MWS IMX and MWS Scholastic Awards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Disability Swimming</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Age Group</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Camps/Clinics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Open Water</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Program Development</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Technical Planning</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Time Standards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All Star and Zone Teams</a:t>
                      </a:r>
                      <a:endParaRPr lang="en-US" sz="1000" b="0" dirty="0">
                        <a:solidFill>
                          <a:schemeClr val="tx1"/>
                        </a:solidFill>
                      </a:endParaRPr>
                    </a:p>
                    <a:p>
                      <a:pPr algn="ctr"/>
                      <a:endParaRPr lang="en-US" sz="1100" b="0" baseline="0" dirty="0">
                        <a:solidFill>
                          <a:schemeClr val="tx1"/>
                        </a:solidFill>
                        <a:latin typeface="Times New Roman" pitchFamily="18" charset="0"/>
                        <a:cs typeface="Times New Roman" pitchFamily="18" charset="0"/>
                      </a:endParaRPr>
                    </a:p>
                    <a:p>
                      <a:endParaRPr lang="en-US" sz="1000" dirty="0">
                        <a:latin typeface="Times New Roman" pitchFamily="18" charset="0"/>
                        <a:cs typeface="Times New Roman" pitchFamily="18" charset="0"/>
                      </a:endParaRPr>
                    </a:p>
                  </a:txBody>
                  <a:tcPr>
                    <a:solidFill>
                      <a:schemeClr val="bg2">
                        <a:lumMod val="90000"/>
                      </a:schemeClr>
                    </a:solidFill>
                  </a:tcPr>
                </a:tc>
                <a:tc>
                  <a:txBody>
                    <a:bodyPr/>
                    <a:lstStyle/>
                    <a:p>
                      <a:pPr marL="0" lvl="1" indent="0" algn="ctr"/>
                      <a:r>
                        <a:rPr kumimoji="0" lang="en-US" sz="1000" b="0" kern="1200" dirty="0">
                          <a:solidFill>
                            <a:schemeClr val="tx1"/>
                          </a:solidFill>
                          <a:latin typeface="+mn-lt"/>
                          <a:ea typeface="+mn-ea"/>
                          <a:cs typeface="+mn-cs"/>
                        </a:rPr>
                        <a:t>Awards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Camps/Clinics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Diversity</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Meet Evaluation</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Meet Management</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Meet Sanctions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Meet Sponsorship</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Officials</a:t>
                      </a:r>
                      <a:endParaRPr lang="en-US" sz="1000" b="0" dirty="0">
                        <a:solidFill>
                          <a:schemeClr val="tx1"/>
                        </a:solidFill>
                      </a:endParaRPr>
                    </a:p>
                    <a:p>
                      <a:pPr marL="0" lvl="1" indent="0" algn="ctr"/>
                      <a:r>
                        <a:rPr kumimoji="0" lang="en-US" sz="1000" b="0" kern="1200" dirty="0">
                          <a:solidFill>
                            <a:schemeClr val="tx1"/>
                          </a:solidFill>
                          <a:latin typeface="+mn-lt"/>
                          <a:ea typeface="+mn-ea"/>
                          <a:cs typeface="+mn-cs"/>
                        </a:rPr>
                        <a:t>Safety</a:t>
                      </a:r>
                      <a:endParaRPr lang="en-US" sz="1000" b="0" dirty="0">
                        <a:solidFill>
                          <a:schemeClr val="tx1"/>
                        </a:solidFill>
                      </a:endParaRPr>
                    </a:p>
                    <a:p>
                      <a:endParaRPr lang="en-US" sz="1000" dirty="0">
                        <a:latin typeface="Times New Roman" pitchFamily="18" charset="0"/>
                        <a:cs typeface="Times New Roman" pitchFamily="18" charset="0"/>
                      </a:endParaRPr>
                    </a:p>
                  </a:txBody>
                  <a:tcPr>
                    <a:solidFill>
                      <a:schemeClr val="bg2">
                        <a:lumMod val="90000"/>
                      </a:schemeClr>
                    </a:solidFill>
                  </a:tcPr>
                </a:tc>
                <a:tc>
                  <a:txBody>
                    <a:bodyPr/>
                    <a:lstStyle/>
                    <a:p>
                      <a:pPr algn="ctr"/>
                      <a:r>
                        <a:rPr lang="en-US" sz="1000" b="0" baseline="0" dirty="0">
                          <a:solidFill>
                            <a:schemeClr val="tx1"/>
                          </a:solidFill>
                          <a:latin typeface="+mn-lt"/>
                          <a:cs typeface="Times New Roman" pitchFamily="18" charset="0"/>
                        </a:rPr>
                        <a:t>Audit</a:t>
                      </a:r>
                    </a:p>
                    <a:p>
                      <a:pPr algn="ctr"/>
                      <a:r>
                        <a:rPr lang="en-US" sz="1000" b="0" baseline="0" dirty="0">
                          <a:solidFill>
                            <a:schemeClr val="tx1"/>
                          </a:solidFill>
                          <a:latin typeface="+mn-lt"/>
                          <a:cs typeface="Times New Roman" pitchFamily="18" charset="0"/>
                        </a:rPr>
                        <a:t>Budget</a:t>
                      </a:r>
                    </a:p>
                    <a:p>
                      <a:pPr algn="ctr"/>
                      <a:r>
                        <a:rPr lang="en-US" sz="1000" b="0" baseline="0" dirty="0">
                          <a:solidFill>
                            <a:schemeClr val="tx1"/>
                          </a:solidFill>
                          <a:latin typeface="+mn-lt"/>
                          <a:cs typeface="Times New Roman" pitchFamily="18" charset="0"/>
                        </a:rPr>
                        <a:t>Finance</a:t>
                      </a:r>
                    </a:p>
                    <a:p>
                      <a:pPr algn="ctr"/>
                      <a:r>
                        <a:rPr lang="en-US" sz="1000" b="0" baseline="0" dirty="0">
                          <a:solidFill>
                            <a:schemeClr val="tx1"/>
                          </a:solidFill>
                          <a:latin typeface="+mn-lt"/>
                          <a:cs typeface="Times New Roman" pitchFamily="18" charset="0"/>
                        </a:rPr>
                        <a:t>Marketing/Sponsors</a:t>
                      </a:r>
                    </a:p>
                    <a:p>
                      <a:pPr algn="ctr"/>
                      <a:r>
                        <a:rPr lang="en-US" sz="1000" b="0" baseline="0" dirty="0">
                          <a:solidFill>
                            <a:schemeClr val="tx1"/>
                          </a:solidFill>
                          <a:latin typeface="+mn-lt"/>
                          <a:cs typeface="Times New Roman" pitchFamily="18" charset="0"/>
                        </a:rPr>
                        <a:t>Swim-a-Thon</a:t>
                      </a:r>
                    </a:p>
                    <a:p>
                      <a:pPr algn="ctr"/>
                      <a:r>
                        <a:rPr lang="en-US" sz="1000" b="0" baseline="0" dirty="0">
                          <a:solidFill>
                            <a:schemeClr val="tx1"/>
                          </a:solidFill>
                          <a:latin typeface="+mn-lt"/>
                          <a:cs typeface="Times New Roman" pitchFamily="18" charset="0"/>
                        </a:rPr>
                        <a:t>Tax</a:t>
                      </a:r>
                    </a:p>
                    <a:p>
                      <a:pPr algn="ctr"/>
                      <a:r>
                        <a:rPr lang="en-US" sz="1000" b="0" baseline="0" dirty="0">
                          <a:solidFill>
                            <a:schemeClr val="tx1"/>
                          </a:solidFill>
                          <a:latin typeface="+mn-lt"/>
                          <a:cs typeface="Times New Roman" pitchFamily="18" charset="0"/>
                        </a:rPr>
                        <a:t>Treasurer</a:t>
                      </a:r>
                    </a:p>
                    <a:p>
                      <a:endParaRPr lang="en-US" sz="1100" dirty="0">
                        <a:latin typeface="Times New Roman" pitchFamily="18" charset="0"/>
                        <a:cs typeface="Times New Roman" pitchFamily="18" charset="0"/>
                      </a:endParaRPr>
                    </a:p>
                  </a:txBody>
                  <a:tcPr>
                    <a:solidFill>
                      <a:schemeClr val="bg2">
                        <a:lumMod val="90000"/>
                      </a:schemeClr>
                    </a:solidFill>
                  </a:tcPr>
                </a:tc>
                <a:tc>
                  <a:txBody>
                    <a:bodyPr/>
                    <a:lstStyle/>
                    <a:p>
                      <a:pPr algn="ctr"/>
                      <a:r>
                        <a:rPr lang="en-US" sz="1000" b="0" dirty="0">
                          <a:solidFill>
                            <a:schemeClr val="tx1"/>
                          </a:solidFill>
                          <a:latin typeface="+mn-lt"/>
                          <a:cs typeface="Times New Roman" pitchFamily="18" charset="0"/>
                        </a:rPr>
                        <a:t>Athlete Representatives</a:t>
                      </a:r>
                    </a:p>
                    <a:p>
                      <a:pPr algn="ctr"/>
                      <a:r>
                        <a:rPr lang="en-US" sz="1000" b="0" baseline="0" dirty="0">
                          <a:solidFill>
                            <a:schemeClr val="tx1"/>
                          </a:solidFill>
                          <a:latin typeface="+mn-lt"/>
                          <a:cs typeface="Times New Roman" pitchFamily="18" charset="0"/>
                        </a:rPr>
                        <a:t>Athletes Committee</a:t>
                      </a:r>
                    </a:p>
                    <a:p>
                      <a:endParaRPr lang="en-US" sz="1100" dirty="0">
                        <a:latin typeface="Times New Roman" pitchFamily="18" charset="0"/>
                        <a:cs typeface="Times New Roman" pitchFamily="18" charset="0"/>
                      </a:endParaRPr>
                    </a:p>
                  </a:txBody>
                  <a:tcPr>
                    <a:solidFill>
                      <a:schemeClr val="bg2">
                        <a:lumMod val="90000"/>
                      </a:schemeClr>
                    </a:solidFill>
                  </a:tcPr>
                </a:tc>
                <a:tc>
                  <a:txBody>
                    <a:bodyPr/>
                    <a:lstStyle/>
                    <a:p>
                      <a:pPr algn="ctr"/>
                      <a:r>
                        <a:rPr lang="en-US" sz="1000" b="0" dirty="0">
                          <a:solidFill>
                            <a:schemeClr val="tx1"/>
                          </a:solidFill>
                          <a:latin typeface="+mn-lt"/>
                          <a:cs typeface="Times New Roman" pitchFamily="18" charset="0"/>
                        </a:rPr>
                        <a:t>Coach</a:t>
                      </a:r>
                      <a:r>
                        <a:rPr lang="en-US" sz="1000" b="0" baseline="0" dirty="0">
                          <a:solidFill>
                            <a:schemeClr val="tx1"/>
                          </a:solidFill>
                          <a:latin typeface="+mn-lt"/>
                          <a:cs typeface="Times New Roman" pitchFamily="18" charset="0"/>
                        </a:rPr>
                        <a:t> Representative</a:t>
                      </a:r>
                    </a:p>
                    <a:p>
                      <a:pPr algn="ctr"/>
                      <a:r>
                        <a:rPr lang="en-US" sz="1000" b="0" baseline="0" dirty="0">
                          <a:solidFill>
                            <a:schemeClr val="tx1"/>
                          </a:solidFill>
                          <a:latin typeface="+mn-lt"/>
                          <a:cs typeface="Times New Roman" pitchFamily="18" charset="0"/>
                        </a:rPr>
                        <a:t>Coaches Committee</a:t>
                      </a:r>
                    </a:p>
                    <a:p>
                      <a:endParaRPr lang="en-US" sz="1100" dirty="0">
                        <a:latin typeface="Times New Roman" pitchFamily="18" charset="0"/>
                        <a:cs typeface="Times New Roman" pitchFamily="18" charset="0"/>
                      </a:endParaRPr>
                    </a:p>
                  </a:txBody>
                  <a:tcPr>
                    <a:solidFill>
                      <a:schemeClr val="bg2">
                        <a:lumMod val="9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D702CF6-005D-4DBD-A97B-F0C8A1B2B0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0</TotalTime>
  <Words>2067</Words>
  <Application>Microsoft Office PowerPoint</Application>
  <PresentationFormat>On-screen Show (4:3)</PresentationFormat>
  <Paragraphs>228</Paragraphs>
  <Slides>16</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Constantia</vt:lpstr>
      <vt:lpstr>Times New Roman</vt:lpstr>
      <vt:lpstr>Wingdings 2</vt:lpstr>
      <vt:lpstr>Flow</vt:lpstr>
      <vt:lpstr>Welcome to the Board!</vt:lpstr>
      <vt:lpstr>USA Swimming</vt:lpstr>
      <vt:lpstr>Midwestern Swimming</vt:lpstr>
      <vt:lpstr>Members</vt:lpstr>
      <vt:lpstr>2021-2022 Board of Directors</vt:lpstr>
      <vt:lpstr>Meetings 2021-22</vt:lpstr>
      <vt:lpstr>Consent Agenda</vt:lpstr>
      <vt:lpstr>Duty of Care*Duty of Loyalty*  Duty of Obedience *Duty of Transparency</vt:lpstr>
      <vt:lpstr>Divisions, Committees &amp; Coordinators</vt:lpstr>
      <vt:lpstr>Divisions, Committees &amp; Coordinators</vt:lpstr>
      <vt:lpstr>Divisions, Committees &amp; Coordinators</vt:lpstr>
      <vt:lpstr>Divisions, Committees &amp; Coordinators</vt:lpstr>
      <vt:lpstr>Elections: Encourage members to submit nominations</vt:lpstr>
      <vt:lpstr>LSC Evaluation &amp; Achievement Program  (LEAP)</vt:lpstr>
      <vt:lpstr>Resources</vt:lpstr>
      <vt:lpstr>Sources for the 2021-2022  MWS Board Orientation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2014-07-21T03:42:43Z</dcterms:created>
  <dcterms:modified xsi:type="dcterms:W3CDTF">2021-11-16T19:59:10Z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TC102202129990</vt:lpwstr>
  </property>
</Properties>
</file>